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35F6A-2A1D-45FB-902C-70F11F4E71E6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78098-558E-4E8E-957D-45BDF2E79E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647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Уз</a:t>
            </a:r>
            <a:r>
              <a:rPr lang="it-IT" altLang="en-US" smtClean="0"/>
              <a:t>на</a:t>
            </a:r>
            <a:r>
              <a:rPr lang="ru-RU" altLang="en-US" smtClean="0"/>
              <a:t>й</a:t>
            </a:r>
            <a:r>
              <a:rPr lang="it-IT" altLang="en-US" smtClean="0"/>
              <a:t>т</a:t>
            </a:r>
            <a:r>
              <a:rPr lang="ru-RU" altLang="en-US" smtClean="0"/>
              <a:t>е</a:t>
            </a:r>
            <a:r>
              <a:rPr lang="it-IT" altLang="en-US" smtClean="0"/>
              <a:t> факторы риска и признаки самоубийства.</a:t>
            </a:r>
            <a:endParaRPr lang="ru-RU" altLang="en-US" smtClean="0"/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Поговорите с вашим учеником о самоубийстве, не бойтесь, вы не подадите ему идеи. Просьба о помощи является единственным навыком, который защитит вашего ученика. Помогите ученику определить и связаться с заботливыми взрослыми для того, чтобы поговорить, когда он будет нуждаться в советах и поддержке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Сохраняйте спокойствие. Чрезмерное возбуждение или тревога укажет на то, что вы не способны говорить о самоубийстве.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Слушайте, не осуждая. Позвольте обсудить опыт, мысли и чувства. Будьте готовы к выражению сильных чувств. Постарайтесь понять причины возникновения мыслей о самоубийстве, не высказывая мнения о том, что такое поведение является оправданным или нет.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Осуществляйте постоянный надзор. Не оставляйте человека одного до тех, пор пока не свяжитесь с опекуном (часто родитель) или членом школьной кризисной группы и он согласится обеспечить надлежащий контроль.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Спросите, есть ли план. Если это так, удалите средства. Если это не подвергает опекуна опасности, постарайтесь изъять средства самоубийства.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Реагируйте немедленно. Сопроводите ученика до члена школьной кризисной группы. Если вы не знаете, кто входит в состав вашей школьной кризисной группы, найдите директора, помощника директора или школьного социального работника, психолога, консультанта или школьную медсестру.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Присоединитесь к  кризисной группе. Вы знаете вашего ученика лучше всех. Предоставьте необходимую справочную информацию, которая поможет в оценке риска самоубийства ученика. Когда учитель говорит, что «это поведение не является типичным для этого ученика», это является критически важной информацией, указывающей на внезапное изменение в поведении.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i="1" smtClean="0"/>
              <a:t>Источник: проект по профилактике самоубийств молодежи округа Лос-Анджелес</a:t>
            </a:r>
            <a:endParaRPr lang="ru-RU" alt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C872B9E0-FF05-42C2-AC26-6EF8B4043C5C}" type="slidenum">
              <a:rPr lang="it-IT" altLang="en-US">
                <a:solidFill>
                  <a:prstClr val="black"/>
                </a:solidFill>
              </a:rPr>
              <a:pPr/>
              <a:t>2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80915167-85A8-4D0E-ABD1-15BFD543BFA9}" type="slidenum">
              <a:rPr lang="it-IT" altLang="en-US">
                <a:solidFill>
                  <a:prstClr val="black"/>
                </a:solidFill>
              </a:rPr>
              <a:pPr/>
              <a:t>4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FB864099-84FB-4AA7-8963-C0EE6D22F653}" type="slidenum">
              <a:rPr lang="it-IT" altLang="en-US">
                <a:solidFill>
                  <a:prstClr val="black"/>
                </a:solidFill>
              </a:rPr>
              <a:pPr/>
              <a:t>6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Уз</a:t>
            </a:r>
            <a:r>
              <a:rPr lang="it-IT" altLang="en-US" smtClean="0"/>
              <a:t>на</a:t>
            </a:r>
            <a:r>
              <a:rPr lang="ru-RU" altLang="en-US" smtClean="0"/>
              <a:t>й</a:t>
            </a:r>
            <a:r>
              <a:rPr lang="it-IT" altLang="en-US" smtClean="0"/>
              <a:t>т</a:t>
            </a:r>
            <a:r>
              <a:rPr lang="ru-RU" altLang="en-US" smtClean="0"/>
              <a:t>е</a:t>
            </a:r>
            <a:r>
              <a:rPr lang="it-IT" altLang="en-US" smtClean="0"/>
              <a:t> факторы риска и признаки самоубийства.</a:t>
            </a:r>
            <a:endParaRPr lang="ru-RU" altLang="en-US" smtClean="0"/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Поговорите с вашим учеником о самоубийстве, не бойтесь, вы не подадите ему идеи. Просьба о помощи является единственным навык, который защитит вашего ученика. Помогите ученику определить и связаться с заботливыми взрослыми для того, чтобы поговорить, когда он будет нуждаться в советах и поддержке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b="1" smtClean="0"/>
              <a:t>• Сохраняйте спокойствие</a:t>
            </a:r>
            <a:r>
              <a:rPr lang="ru-RU" altLang="en-US" smtClean="0"/>
              <a:t>. Чрезмерное возбуждение или тревога укажет на то, что вы не способны говорить о самоубийстве.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</a:t>
            </a:r>
            <a:r>
              <a:rPr lang="ru-RU" altLang="en-US" b="1" smtClean="0"/>
              <a:t>Слушайте, не осуждая</a:t>
            </a:r>
            <a:r>
              <a:rPr lang="ru-RU" altLang="en-US" smtClean="0"/>
              <a:t>. Позвольте обсудить опыт, мысли и чувства. Будьте готовы к выражению сильных чувств. Постарайтесь понять причины возникновения мыслей о самоубийстве, не высказывая мнения о том, что такое поведение является оправданным или нет.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</a:t>
            </a:r>
            <a:r>
              <a:rPr lang="ru-RU" altLang="en-US" b="1" smtClean="0"/>
              <a:t>Осуществляйте постоянный надзор</a:t>
            </a:r>
            <a:r>
              <a:rPr lang="ru-RU" altLang="en-US" smtClean="0"/>
              <a:t>. Не оставляйте человека одного до тех, пор пока не свяжитесь с опекуном (часто родитель) или членом школьной кризисной группы и он согласится обеспечить надлежащий контроль.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</a:t>
            </a:r>
            <a:r>
              <a:rPr lang="ru-RU" altLang="en-US" b="1" smtClean="0"/>
              <a:t>Спросите, есть ли план</a:t>
            </a:r>
            <a:r>
              <a:rPr lang="ru-RU" altLang="en-US" smtClean="0"/>
              <a:t>. Если это так, удалите средства. Если это не подвергает опекуна опасности, постарайтесь изъять средства самоубийства.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</a:t>
            </a:r>
            <a:r>
              <a:rPr lang="ru-RU" altLang="en-US" b="1" smtClean="0"/>
              <a:t>Реагируйте немедленно</a:t>
            </a:r>
            <a:r>
              <a:rPr lang="ru-RU" altLang="en-US" smtClean="0"/>
              <a:t>. Сопроводите ученика до члена школьной кризисной группы. Если вы не знаете, кто входит в состав вашей школьной кризисной группы, найдите директора, помощника директора или школьного социального работника, психолога, консультанта или школьную медсестру.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• Присоединитесь к  кризисной группе. Вы знаете вашего ученика лучше всех. Предоставьте необходимую справочную информацию, которая поможет в оценке риска самоубийства ученика. Когда учитель говорит, что «это поведение не является типичным для этого ученика», это является критически важной информацией, указывающей на внезапное изменение в поведении.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i="1" smtClean="0"/>
              <a:t>Источник: проект по профилактике самоубийств молодежи округа Лос-Анджелес</a:t>
            </a:r>
            <a:endParaRPr lang="ru-RU" alt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81CD7D74-A35B-4582-A23C-A48B85CA60E2}" type="slidenum">
              <a:rPr lang="it-IT" altLang="en-US">
                <a:solidFill>
                  <a:prstClr val="black"/>
                </a:solidFill>
              </a:rPr>
              <a:pPr/>
              <a:t>9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en-US" smtClean="0"/>
              <a:t>Обратитесь к людям, которые могут помочь. Семья? Друзья? Братья? Сестры? Священник? Врач?</a:t>
            </a: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9CB5ECF-2C10-4987-8D7B-79E24C0819B9}" type="slidenum">
              <a:rPr lang="it-IT" altLang="en-US">
                <a:solidFill>
                  <a:prstClr val="black"/>
                </a:solidFill>
              </a:rPr>
              <a:pPr/>
              <a:t>11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en-US" smtClean="0"/>
              <a:t>Своевременное, непререкаемое и решительное вмешательство, т.е. отправка молодого человека с мыслями о самоубийстве к врачу общей практики, детскому психиатру или в отделение неотложной помощи, может спасти жизнь.</a:t>
            </a:r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Данная активная передача ученика в систему здравоохранения предотвратит ее или его выпадение из процесса направления, которое может произойти в случае, если направление осуществляется исключительно по переписке.</a:t>
            </a:r>
          </a:p>
          <a:p>
            <a:pPr eaLnBrk="1" hangingPunct="1">
              <a:spcBef>
                <a:spcPct val="0"/>
              </a:spcBef>
            </a:pPr>
            <a:r>
              <a:rPr lang="it-IT" altLang="en-US" i="1" smtClean="0"/>
              <a:t>Источник: </a:t>
            </a:r>
            <a:r>
              <a:rPr lang="ru-RU" altLang="en-US" i="1" smtClean="0"/>
              <a:t>Профилактика суицида - ресурс для преподавателей и других сотрудников школы, ВОЗ (2000 год) </a:t>
            </a:r>
            <a:endParaRPr lang="ru-RU" alt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A12C68B-C35F-4D5C-BBEF-BCC681ADE437}" type="slidenum">
              <a:rPr lang="it-IT" altLang="en-US">
                <a:solidFill>
                  <a:prstClr val="black"/>
                </a:solidFill>
              </a:rPr>
              <a:pPr/>
              <a:t>13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246322E2-D95C-4639-80E2-C0735998AADD}" type="slidenum">
              <a:rPr lang="it-IT" altLang="en-US">
                <a:solidFill>
                  <a:prstClr val="black"/>
                </a:solidFill>
              </a:rPr>
              <a:pPr/>
              <a:t>14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1999106A-8648-4434-82B7-15534AC791D9}" type="slidenum">
              <a:rPr lang="it-IT" altLang="en-US">
                <a:solidFill>
                  <a:prstClr val="black"/>
                </a:solidFill>
              </a:rPr>
              <a:pPr/>
              <a:t>16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FCF56-C0C0-4314-8518-B9B7E5B218F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8B4-EEB0-4A59-B8E4-6B4166D23B66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53829435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76D57-EBE6-478E-91C2-2E77A56D166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5E599-733B-4735-A133-36D4DFED5560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87293541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BD7C-B866-4C2C-9673-ADFD013B3BB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4E265-F854-4957-95D0-C18FE5F56DCD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17748842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00" y="663589"/>
            <a:ext cx="8820000" cy="893203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F4E7-CFF0-4F15-94C3-96F34B01EEF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27E5-0C51-488B-B3EE-22FE4C474D03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205791442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DEA82-576C-4513-8C9D-952CEA870E23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E92EC-991E-44F5-9313-BEBFDBE7E4C9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416239629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00199"/>
            <a:ext cx="4320000" cy="471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488" y="1600199"/>
            <a:ext cx="4320000" cy="471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497D0-CD08-4960-8DA0-3CEA31BE9AF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9208-992C-44E8-AD3D-D3BC5274E58B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142478018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2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4320000" cy="41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535113"/>
            <a:ext cx="432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2174875"/>
            <a:ext cx="4320000" cy="41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B3077-DC92-46AC-9E07-32121DE38A4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14D3D-750C-4394-A74F-A4DABA01F7D4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374743568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it-IT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9D990-C37E-497A-9591-CD4F418ABA5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AFED7-2811-4E7E-A560-C048687366D5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38971748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D9783-3338-4608-BC12-C3C71C7AA6E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3791D-AA49-4EE3-9DFC-D8DA9B05F15D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410001916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DB43-45B7-4FB3-B1D6-AAB838D431E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CB478-7768-4421-A9B6-F76FC7E96EB2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209761206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09E7-2E1E-4D79-B5EA-50CEE07A1FB1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8043-D373-45DD-B964-C48C2E0ED2BA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220939835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YAM_Slides_3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2352"/>
          <a:stretch>
            <a:fillRect/>
          </a:stretch>
        </p:blipFill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1925" y="663575"/>
            <a:ext cx="88201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it-IT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925" y="1628775"/>
            <a:ext cx="88201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it-IT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5D9328-239D-4CA9-BB27-AF3D7C6BAAD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29/01/2018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7B0481-0A81-4C59-849B-7A3DF81D5E1B}" type="slidenum">
              <a:rPr lang="it-IT" alt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altLang="en-US">
              <a:cs typeface="Arial" pitchFamily="34" charset="0"/>
            </a:endParaRPr>
          </a:p>
        </p:txBody>
      </p:sp>
      <p:pic>
        <p:nvPicPr>
          <p:cNvPr id="2056" name="Picture 7" descr="YAM_Slides_3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2352"/>
          <a:stretch>
            <a:fillRect/>
          </a:stretch>
        </p:blipFill>
        <p:spPr bwMode="auto">
          <a:xfrm>
            <a:off x="0" y="6334125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5351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rgbClr val="00B0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10253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10253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10253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10253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1025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772400" cy="1757363"/>
          </a:xfrm>
        </p:spPr>
        <p:txBody>
          <a:bodyPr/>
          <a:lstStyle/>
          <a:p>
            <a:pPr eaLnBrk="1" hangingPunct="1"/>
            <a:r>
              <a:rPr lang="ru-RU" altLang="en-US" dirty="0" smtClean="0"/>
              <a:t>«</a:t>
            </a:r>
            <a:r>
              <a:rPr lang="ru-RU" altLang="en-US" dirty="0" err="1" smtClean="0"/>
              <a:t>Қауіп</a:t>
            </a:r>
            <a:r>
              <a:rPr lang="ru-RU" altLang="en-US" dirty="0" smtClean="0"/>
              <a:t> </a:t>
            </a:r>
            <a:r>
              <a:rPr lang="ru-RU" altLang="en-US" dirty="0" err="1" smtClean="0"/>
              <a:t>тобындағы</a:t>
            </a:r>
            <a:r>
              <a:rPr lang="ru-RU" altLang="en-US" dirty="0" smtClean="0"/>
              <a:t>» </a:t>
            </a:r>
            <a:r>
              <a:rPr lang="ru-RU" altLang="en-US" dirty="0" err="1" smtClean="0"/>
              <a:t>балаларға</a:t>
            </a:r>
            <a:r>
              <a:rPr lang="ru-RU" altLang="en-US" dirty="0" smtClean="0"/>
              <a:t> </a:t>
            </a:r>
            <a:r>
              <a:rPr lang="ru-RU" altLang="en-US" dirty="0" err="1" smtClean="0"/>
              <a:t>көмек</a:t>
            </a:r>
            <a:r>
              <a:rPr lang="ru-RU" altLang="en-US" dirty="0" smtClean="0"/>
              <a:t> </a:t>
            </a:r>
            <a:r>
              <a:rPr lang="ru-RU" altLang="en-US" dirty="0" err="1" smtClean="0"/>
              <a:t>көрсетудегі</a:t>
            </a:r>
            <a:r>
              <a:rPr lang="ru-RU" altLang="en-US" dirty="0" smtClean="0"/>
              <a:t> </a:t>
            </a:r>
            <a:r>
              <a:rPr lang="ru-RU" altLang="en-US" dirty="0" err="1" smtClean="0"/>
              <a:t>мұғалімнің</a:t>
            </a:r>
            <a:r>
              <a:rPr lang="ru-RU" altLang="en-US" dirty="0" smtClean="0"/>
              <a:t> </a:t>
            </a:r>
            <a:r>
              <a:rPr lang="ru-RU" altLang="en-US" dirty="0" err="1" smtClean="0"/>
              <a:t>рөлі</a:t>
            </a:r>
            <a:endParaRPr lang="ru-RU" altLang="en-US" dirty="0" smtClean="0"/>
          </a:p>
        </p:txBody>
      </p:sp>
      <p:sp>
        <p:nvSpPr>
          <p:cNvPr id="50179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en-US" b="1" smtClean="0">
                <a:solidFill>
                  <a:schemeClr val="tx1"/>
                </a:solidFill>
              </a:rPr>
              <a:t>№ 3 сабақ</a:t>
            </a:r>
          </a:p>
        </p:txBody>
      </p:sp>
    </p:spTree>
    <p:extLst>
      <p:ext uri="{BB962C8B-B14F-4D97-AF65-F5344CB8AC3E}">
        <p14:creationId xmlns:p14="http://schemas.microsoft.com/office/powerpoint/2010/main" xmlns="" val="25375144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663575"/>
            <a:ext cx="8820150" cy="893763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ӨМІР СҮРУГЕ </a:t>
            </a:r>
            <a:r>
              <a:rPr lang="ru-RU" sz="3600" dirty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АДАМНЫҢ КӨЗІН ҚАЛАЙ ЖЕТКІЗУГЕ БОЛАДЫ</a:t>
            </a:r>
            <a:endParaRPr lang="it-IT" sz="3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252413" y="1916113"/>
            <a:ext cx="5040312" cy="4252912"/>
          </a:xfrm>
        </p:spPr>
        <p:txBody>
          <a:bodyPr anchor="ctr"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altLang="en-US" sz="2800" b="1" smtClean="0"/>
              <a:t>•Оның қиналысына/қасіретіне жанашырлық түсіністік танытыңыз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altLang="en-US" sz="2800" b="1" smtClean="0"/>
              <a:t>• Өз-өзіне қол жұмсаудың дұрыс шешім болып табылмайтыны туралы мәлімдемеңізге сендіріңіз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altLang="en-US" sz="2800" b="1" smtClean="0"/>
              <a:t>• Оң нәтижеге сендіріңіз</a:t>
            </a:r>
          </a:p>
        </p:txBody>
      </p:sp>
      <p:sp>
        <p:nvSpPr>
          <p:cNvPr id="59396" name="TextBox 5"/>
          <p:cNvSpPr txBox="1">
            <a:spLocks noChangeArrowheads="1"/>
          </p:cNvSpPr>
          <p:nvPr/>
        </p:nvSpPr>
        <p:spPr bwMode="auto">
          <a:xfrm>
            <a:off x="342900" y="6611938"/>
            <a:ext cx="8639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>
                <a:solidFill>
                  <a:prstClr val="black"/>
                </a:solidFill>
                <a:latin typeface="Arial Narrow" pitchFamily="34" charset="0"/>
              </a:rPr>
              <a:t> Дерек көзі: </a:t>
            </a:r>
            <a:r>
              <a:rPr lang="en-US" altLang="en-US" sz="1000">
                <a:solidFill>
                  <a:prstClr val="black"/>
                </a:solidFill>
                <a:latin typeface="Arial Narrow" pitchFamily="34" charset="0"/>
              </a:rPr>
              <a:t>QPR, </a:t>
            </a:r>
            <a:r>
              <a:rPr lang="ru-RU" altLang="en-US" sz="1000">
                <a:solidFill>
                  <a:prstClr val="black"/>
                </a:solidFill>
                <a:latin typeface="Arial Narrow" pitchFamily="34" charset="0"/>
              </a:rPr>
              <a:t>Сұрақ қой, сендір және бағытта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580112" y="1700808"/>
            <a:ext cx="3218100" cy="4148439"/>
          </a:xfrm>
          <a:prstGeom prst="rect">
            <a:avLst/>
          </a:prstGeom>
          <a:solidFill>
            <a:schemeClr val="bg1"/>
          </a:solidFill>
          <a:ln w="114300" cmpd="sng"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«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Иә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,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бұл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жағдай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,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қиын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екен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,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бірақ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мүлде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үмітсіз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емес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»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«Мен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сенің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өмір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сүргеніңді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қалаймын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»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«Мен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сенің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жағыңдамын</a:t>
            </a:r>
            <a:endParaRPr lang="ru-RU" sz="2400" dirty="0">
              <a:solidFill>
                <a:srgbClr val="1F497D">
                  <a:lumMod val="50000"/>
                </a:srgb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…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біз</a:t>
            </a:r>
            <a:r>
              <a:rPr lang="ru-RU" sz="24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бұдан </a:t>
            </a:r>
            <a:r>
              <a:rPr lang="ru-RU" sz="2400" dirty="0" err="1" smtClean="0">
                <a:solidFill>
                  <a:srgbClr val="1F497D">
                    <a:lumMod val="50000"/>
                  </a:srgbClr>
                </a:solidFill>
              </a:rPr>
              <a:t>бірге</a:t>
            </a:r>
            <a:r>
              <a:rPr lang="ru-RU" sz="2400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400" dirty="0" err="1" smtClean="0">
                <a:solidFill>
                  <a:srgbClr val="1F497D">
                    <a:lumMod val="50000"/>
                  </a:srgbClr>
                </a:solidFill>
              </a:rPr>
              <a:t>өтеміз</a:t>
            </a:r>
            <a:r>
              <a:rPr lang="ru-RU" sz="2400" dirty="0" err="1">
                <a:solidFill>
                  <a:srgbClr val="1F497D">
                    <a:lumMod val="50000"/>
                  </a:srgbClr>
                </a:solidFill>
              </a:rPr>
              <a:t>»</a:t>
            </a:r>
            <a:endParaRPr lang="ru-RU" sz="2400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027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" y="549275"/>
            <a:ext cx="8820150" cy="8921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 АДАМДАРДЫ ЖҰМЫЛДЫРЫҢЫЗ </a:t>
            </a:r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498600"/>
            <a:ext cx="8299450" cy="2232025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Тіпті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Сіз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суицид </a:t>
            </a: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</a:rPr>
              <a:t>қатерін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байқаған </a:t>
            </a: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</a:rPr>
              <a:t>алғаш адам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болсаңыз 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да,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бұл мәселені өз бетіңізше шешудің қажеті жоқ.</a:t>
            </a:r>
            <a:endParaRPr lang="ru-RU" dirty="0">
              <a:solidFill>
                <a:srgbClr val="1F497D">
                  <a:lumMod val="50000"/>
                </a:srgbClr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</a:rPr>
              <a:t>Өз-өзіне қол жұмсағысы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келетін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адамға 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топ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болып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көмек көрсеткен дұрыс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!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43459" y="3659920"/>
            <a:ext cx="7488832" cy="1944000"/>
          </a:xfrm>
          <a:prstGeom prst="rect">
            <a:avLst/>
          </a:prstGeom>
          <a:solidFill>
            <a:schemeClr val="bg1"/>
          </a:solidFill>
          <a:ln w="114300" cmpd="sng"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СҰРАҢЫЗ</a:t>
            </a:r>
          </a:p>
          <a:p>
            <a:pPr>
              <a:defRPr/>
            </a:pPr>
            <a:r>
              <a:rPr lang="ru-RU" sz="2800" dirty="0">
                <a:solidFill>
                  <a:srgbClr val="00B050"/>
                </a:solidFill>
              </a:rPr>
              <a:t>«</a:t>
            </a:r>
            <a:r>
              <a:rPr lang="ru-RU" sz="2800" dirty="0" err="1">
                <a:solidFill>
                  <a:srgbClr val="00B050"/>
                </a:solidFill>
              </a:rPr>
              <a:t>Сенің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басыңа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түскен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жайды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тағы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кім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біледі</a:t>
            </a:r>
            <a:r>
              <a:rPr lang="ru-RU" sz="2800" dirty="0">
                <a:solidFill>
                  <a:srgbClr val="00B050"/>
                </a:solidFill>
              </a:rPr>
              <a:t>, сен </a:t>
            </a:r>
            <a:r>
              <a:rPr lang="ru-RU" sz="2800" dirty="0" err="1">
                <a:solidFill>
                  <a:srgbClr val="00B050"/>
                </a:solidFill>
              </a:rPr>
              <a:t>кіммен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бірге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өзіңді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жайлы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сезінесің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және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кімнен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көмек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сұрағанымыз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дұрыс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болады</a:t>
            </a:r>
            <a:r>
              <a:rPr lang="ru-RU" sz="2800" dirty="0">
                <a:solidFill>
                  <a:srgbClr val="00B050"/>
                </a:solidFill>
              </a:rPr>
              <a:t>? »</a:t>
            </a:r>
          </a:p>
        </p:txBody>
      </p:sp>
      <p:sp>
        <p:nvSpPr>
          <p:cNvPr id="60423" name="Rectangle 5"/>
          <p:cNvSpPr>
            <a:spLocks noChangeArrowheads="1"/>
          </p:cNvSpPr>
          <p:nvPr/>
        </p:nvSpPr>
        <p:spPr bwMode="auto">
          <a:xfrm>
            <a:off x="287338" y="5732463"/>
            <a:ext cx="8601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cs typeface="Arial" pitchFamily="34" charset="0"/>
              </a:rPr>
              <a:t>Көмек бере алатын адамдарға жүгіңіз. Отбасы? Достары? Бауырлары? Дін қызметкері? Дәрігер?</a:t>
            </a:r>
          </a:p>
        </p:txBody>
      </p:sp>
    </p:spTree>
    <p:extLst>
      <p:ext uri="{BB962C8B-B14F-4D97-AF65-F5344CB8AC3E}">
        <p14:creationId xmlns:p14="http://schemas.microsoft.com/office/powerpoint/2010/main" xmlns="" val="4123165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592138"/>
            <a:ext cx="8820150" cy="8937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СҰРАҢЫЗ...</a:t>
            </a:r>
            <a:endParaRPr lang="it-IT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3" name="TextBox 5"/>
          <p:cNvSpPr txBox="1">
            <a:spLocks noChangeArrowheads="1"/>
          </p:cNvSpPr>
          <p:nvPr/>
        </p:nvSpPr>
        <p:spPr bwMode="auto">
          <a:xfrm>
            <a:off x="252413" y="6000750"/>
            <a:ext cx="8639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>
                <a:solidFill>
                  <a:prstClr val="black"/>
                </a:solidFill>
              </a:rPr>
              <a:t>Дерек көзі: </a:t>
            </a:r>
            <a:r>
              <a:rPr lang="en-US" altLang="en-US" sz="1400">
                <a:solidFill>
                  <a:prstClr val="black"/>
                </a:solidFill>
              </a:rPr>
              <a:t>QPR, </a:t>
            </a:r>
            <a:r>
              <a:rPr lang="ru-RU" altLang="en-US" sz="1400">
                <a:solidFill>
                  <a:prstClr val="black"/>
                </a:solidFill>
              </a:rPr>
              <a:t>Сұрақ қой, сендір және бағытта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5551488" y="1557338"/>
            <a:ext cx="3124200" cy="1943100"/>
          </a:xfrm>
          <a:prstGeom prst="wedgeEllipse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08655" tIns="108655" rIns="108655" bIns="108655" spcCol="127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2400" dirty="0">
                <a:solidFill>
                  <a:prstClr val="white"/>
                </a:solidFill>
              </a:rPr>
              <a:t>«Сен </a:t>
            </a:r>
            <a:r>
              <a:rPr lang="ru-RU" sz="2400" dirty="0" err="1">
                <a:solidFill>
                  <a:prstClr val="white"/>
                </a:solidFill>
              </a:rPr>
              <a:t>көмек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алуың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үшін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менің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жәрдем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беруіме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рұқсат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етесің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бе</a:t>
            </a:r>
            <a:r>
              <a:rPr lang="ru-RU" sz="2400" dirty="0">
                <a:solidFill>
                  <a:prstClr val="white"/>
                </a:solidFill>
              </a:rPr>
              <a:t>?»</a:t>
            </a:r>
            <a:endParaRPr lang="en-US" altLang="ja-JP" sz="2400" dirty="0">
              <a:solidFill>
                <a:prstClr val="white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179512" y="2743173"/>
            <a:ext cx="3581628" cy="3539491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1970088" y="1557338"/>
            <a:ext cx="3033712" cy="1943100"/>
          </a:xfrm>
          <a:prstGeom prst="wedgeEllipse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08655" tIns="108655" rIns="108655" bIns="108655" spcCol="127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2400" dirty="0">
                <a:solidFill>
                  <a:prstClr val="white"/>
                </a:solidFill>
              </a:rPr>
              <a:t>«Сен </a:t>
            </a:r>
            <a:r>
              <a:rPr lang="ru-RU" sz="2400" dirty="0" err="1">
                <a:solidFill>
                  <a:prstClr val="white"/>
                </a:solidFill>
              </a:rPr>
              <a:t>көмек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алу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үшін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менімен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бірге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барасың</a:t>
            </a:r>
            <a:r>
              <a:rPr lang="ru-RU" sz="2400" dirty="0">
                <a:solidFill>
                  <a:prstClr val="white"/>
                </a:solidFill>
              </a:rPr>
              <a:t> ба?»</a:t>
            </a:r>
            <a:endParaRPr lang="en-US" sz="2200" dirty="0">
              <a:solidFill>
                <a:prstClr val="white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2771775" y="3644900"/>
            <a:ext cx="4152900" cy="2295525"/>
          </a:xfrm>
          <a:prstGeom prst="wedgeEllipse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8655" tIns="108655" rIns="108655" bIns="108655" spcCol="127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2400" dirty="0">
                <a:solidFill>
                  <a:prstClr val="white"/>
                </a:solidFill>
              </a:rPr>
              <a:t>«Сен </a:t>
            </a:r>
            <a:r>
              <a:rPr lang="ru-RU" sz="2400" dirty="0" err="1">
                <a:solidFill>
                  <a:prstClr val="white"/>
                </a:solidFill>
              </a:rPr>
              <a:t>біз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қандай </a:t>
            </a:r>
            <a:r>
              <a:rPr lang="ru-RU" sz="2400" dirty="0">
                <a:solidFill>
                  <a:prstClr val="white"/>
                </a:solidFill>
              </a:rPr>
              <a:t>да </a:t>
            </a:r>
            <a:r>
              <a:rPr lang="ru-RU" sz="2400" dirty="0" err="1">
                <a:solidFill>
                  <a:prstClr val="white"/>
                </a:solidFill>
              </a:rPr>
              <a:t>бір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көмек тапқанша өз- өзіңе қол жұмсамауға уәде бересің бе</a:t>
            </a:r>
            <a:r>
              <a:rPr lang="ru-RU" sz="2400" dirty="0">
                <a:solidFill>
                  <a:prstClr val="white"/>
                </a:solidFill>
              </a:rPr>
              <a:t>?»</a:t>
            </a:r>
            <a:endParaRPr lang="en-US" altLang="ja-JP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4108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25" y="663575"/>
            <a:ext cx="8820150" cy="89376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МЕДИЦИНАЛЫҚ ҚЫЗМЕТКЕРГЕ НЕМЕСЕ  МЕДИЦИНАЛЫҚ ОРТАЛЫҚҚА БАҒЫТТАУ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39552" y="1917032"/>
            <a:ext cx="3780000" cy="2015824"/>
          </a:xfrm>
          <a:custGeom>
            <a:avLst/>
            <a:gdLst>
              <a:gd name="connsiteX0" fmla="*/ 0 w 3397135"/>
              <a:gd name="connsiteY0" fmla="*/ 184748 h 1847475"/>
              <a:gd name="connsiteX1" fmla="*/ 184748 w 3397135"/>
              <a:gd name="connsiteY1" fmla="*/ 0 h 1847475"/>
              <a:gd name="connsiteX2" fmla="*/ 3212388 w 3397135"/>
              <a:gd name="connsiteY2" fmla="*/ 0 h 1847475"/>
              <a:gd name="connsiteX3" fmla="*/ 3397136 w 3397135"/>
              <a:gd name="connsiteY3" fmla="*/ 184748 h 1847475"/>
              <a:gd name="connsiteX4" fmla="*/ 3397135 w 3397135"/>
              <a:gd name="connsiteY4" fmla="*/ 1662728 h 1847475"/>
              <a:gd name="connsiteX5" fmla="*/ 3212387 w 3397135"/>
              <a:gd name="connsiteY5" fmla="*/ 1847476 h 1847475"/>
              <a:gd name="connsiteX6" fmla="*/ 184748 w 3397135"/>
              <a:gd name="connsiteY6" fmla="*/ 1847475 h 1847475"/>
              <a:gd name="connsiteX7" fmla="*/ 0 w 3397135"/>
              <a:gd name="connsiteY7" fmla="*/ 1662727 h 1847475"/>
              <a:gd name="connsiteX8" fmla="*/ 0 w 3397135"/>
              <a:gd name="connsiteY8" fmla="*/ 184748 h 184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847475">
                <a:moveTo>
                  <a:pt x="0" y="184748"/>
                </a:moveTo>
                <a:cubicBezTo>
                  <a:pt x="0" y="82714"/>
                  <a:pt x="82714" y="0"/>
                  <a:pt x="184748" y="0"/>
                </a:cubicBezTo>
                <a:lnTo>
                  <a:pt x="3212388" y="0"/>
                </a:lnTo>
                <a:cubicBezTo>
                  <a:pt x="3314422" y="0"/>
                  <a:pt x="3397136" y="82714"/>
                  <a:pt x="3397136" y="184748"/>
                </a:cubicBezTo>
                <a:cubicBezTo>
                  <a:pt x="3397136" y="677408"/>
                  <a:pt x="3397135" y="1170068"/>
                  <a:pt x="3397135" y="1662728"/>
                </a:cubicBezTo>
                <a:cubicBezTo>
                  <a:pt x="3397135" y="1764762"/>
                  <a:pt x="3314421" y="1847476"/>
                  <a:pt x="3212387" y="1847476"/>
                </a:cubicBezTo>
                <a:lnTo>
                  <a:pt x="184748" y="1847475"/>
                </a:lnTo>
                <a:cubicBezTo>
                  <a:pt x="82714" y="1847475"/>
                  <a:pt x="0" y="1764761"/>
                  <a:pt x="0" y="1662727"/>
                </a:cubicBezTo>
                <a:lnTo>
                  <a:pt x="0" y="184748"/>
                </a:lnTo>
                <a:close/>
              </a:path>
            </a:pathLst>
          </a:cu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15071" tIns="99831" rIns="115071" bIns="99831" spcCol="1270" anchor="ctr"/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БАҒЫТТАУДЫҢ </a:t>
            </a:r>
            <a:r>
              <a:rPr lang="ru-RU" sz="20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жақсы жолы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000" dirty="0" err="1">
                <a:solidFill>
                  <a:prstClr val="white"/>
                </a:solidFill>
              </a:rPr>
              <a:t>Адамды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тікелей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көмегі тиетін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тұлғаға апару</a:t>
            </a:r>
            <a:endParaRPr lang="it-IT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860032" y="1917032"/>
            <a:ext cx="3780000" cy="2015824"/>
          </a:xfrm>
          <a:custGeom>
            <a:avLst/>
            <a:gdLst>
              <a:gd name="connsiteX0" fmla="*/ 0 w 3397135"/>
              <a:gd name="connsiteY0" fmla="*/ 184748 h 1847475"/>
              <a:gd name="connsiteX1" fmla="*/ 184748 w 3397135"/>
              <a:gd name="connsiteY1" fmla="*/ 0 h 1847475"/>
              <a:gd name="connsiteX2" fmla="*/ 3212388 w 3397135"/>
              <a:gd name="connsiteY2" fmla="*/ 0 h 1847475"/>
              <a:gd name="connsiteX3" fmla="*/ 3397136 w 3397135"/>
              <a:gd name="connsiteY3" fmla="*/ 184748 h 1847475"/>
              <a:gd name="connsiteX4" fmla="*/ 3397135 w 3397135"/>
              <a:gd name="connsiteY4" fmla="*/ 1662728 h 1847475"/>
              <a:gd name="connsiteX5" fmla="*/ 3212387 w 3397135"/>
              <a:gd name="connsiteY5" fmla="*/ 1847476 h 1847475"/>
              <a:gd name="connsiteX6" fmla="*/ 184748 w 3397135"/>
              <a:gd name="connsiteY6" fmla="*/ 1847475 h 1847475"/>
              <a:gd name="connsiteX7" fmla="*/ 0 w 3397135"/>
              <a:gd name="connsiteY7" fmla="*/ 1662727 h 1847475"/>
              <a:gd name="connsiteX8" fmla="*/ 0 w 3397135"/>
              <a:gd name="connsiteY8" fmla="*/ 184748 h 184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847475">
                <a:moveTo>
                  <a:pt x="0" y="184748"/>
                </a:moveTo>
                <a:cubicBezTo>
                  <a:pt x="0" y="82714"/>
                  <a:pt x="82714" y="0"/>
                  <a:pt x="184748" y="0"/>
                </a:cubicBezTo>
                <a:lnTo>
                  <a:pt x="3212388" y="0"/>
                </a:lnTo>
                <a:cubicBezTo>
                  <a:pt x="3314422" y="0"/>
                  <a:pt x="3397136" y="82714"/>
                  <a:pt x="3397136" y="184748"/>
                </a:cubicBezTo>
                <a:cubicBezTo>
                  <a:pt x="3397136" y="677408"/>
                  <a:pt x="3397135" y="1170068"/>
                  <a:pt x="3397135" y="1662728"/>
                </a:cubicBezTo>
                <a:cubicBezTo>
                  <a:pt x="3397135" y="1764762"/>
                  <a:pt x="3314421" y="1847476"/>
                  <a:pt x="3212387" y="1847476"/>
                </a:cubicBezTo>
                <a:lnTo>
                  <a:pt x="184748" y="1847475"/>
                </a:lnTo>
                <a:cubicBezTo>
                  <a:pt x="82714" y="1847475"/>
                  <a:pt x="0" y="1764761"/>
                  <a:pt x="0" y="1662727"/>
                </a:cubicBezTo>
                <a:lnTo>
                  <a:pt x="0" y="184748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15071" tIns="99831" rIns="115071" bIns="99831" spcCol="1270" anchor="ctr"/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БАҒЫТТАУДЫҢ КЕЛЕСІ </a:t>
            </a:r>
            <a:r>
              <a:rPr lang="ru-RU" sz="20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жақсы жолы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000" dirty="0" err="1">
                <a:solidFill>
                  <a:prstClr val="white"/>
                </a:solidFill>
              </a:rPr>
              <a:t>Одан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көмек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алуға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уәде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алу</a:t>
            </a:r>
            <a:r>
              <a:rPr lang="ru-RU" sz="2000" dirty="0">
                <a:solidFill>
                  <a:prstClr val="white"/>
                </a:solidFill>
              </a:rPr>
              <a:t>, </a:t>
            </a:r>
            <a:r>
              <a:rPr lang="ru-RU" sz="2000" dirty="0" err="1">
                <a:solidFill>
                  <a:prstClr val="white"/>
                </a:solidFill>
              </a:rPr>
              <a:t>содан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соң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сол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көмекті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алуды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ұйымдастыру</a:t>
            </a:r>
            <a:endParaRPr lang="it-IT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49444" y="4149080"/>
            <a:ext cx="6621176" cy="1980016"/>
          </a:xfrm>
          <a:prstGeom prst="rect">
            <a:avLst/>
          </a:prstGeom>
          <a:solidFill>
            <a:schemeClr val="bg1"/>
          </a:solidFill>
          <a:ln w="114300" cmpd="sng"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ЕСІҢІЗДЕ БОЛСЫН:</a:t>
            </a:r>
          </a:p>
          <a:p>
            <a:pPr>
              <a:defRPr/>
            </a:pPr>
            <a:r>
              <a:rPr lang="ru-RU" sz="2400" dirty="0" err="1">
                <a:solidFill>
                  <a:srgbClr val="00B050"/>
                </a:solidFill>
              </a:rPr>
              <a:t>Тиімді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болуы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үшін денсаулық сақтау қызметі </a:t>
            </a:r>
            <a:r>
              <a:rPr lang="ru-RU" sz="2400" dirty="0" err="1" smtClean="0">
                <a:solidFill>
                  <a:srgbClr val="00B050"/>
                </a:solidFill>
              </a:rPr>
              <a:t>жасөспірімдер </a:t>
            </a:r>
            <a:r>
              <a:rPr lang="ru-RU" sz="2400" dirty="0" smtClean="0">
                <a:solidFill>
                  <a:srgbClr val="00B050"/>
                </a:solidFill>
              </a:rPr>
              <a:t>мен </a:t>
            </a:r>
            <a:r>
              <a:rPr lang="ru-RU" sz="2400" dirty="0" err="1" smtClean="0">
                <a:solidFill>
                  <a:srgbClr val="00B050"/>
                </a:solidFill>
              </a:rPr>
              <a:t>жастар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үшін сыпайы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және оның ойын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бетке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баспайтын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болуы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тиіс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7972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476250"/>
            <a:ext cx="8820150" cy="7493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ҚОРЫТЫНДЫЛАЙМЫЗ...</a:t>
            </a:r>
            <a:endParaRPr lang="ru-RU" sz="4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298575"/>
            <a:ext cx="8820150" cy="50831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Суицид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қоғамдық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денсаулық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сақтаудың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маңызды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мәселесі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болып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табылады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,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бірақ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оны </a:t>
            </a:r>
            <a:r>
              <a:rPr lang="ru-RU" sz="3500" dirty="0" err="1" smtClean="0">
                <a:solidFill>
                  <a:srgbClr val="1F497D">
                    <a:lumMod val="50000"/>
                  </a:srgbClr>
                </a:solidFill>
              </a:rPr>
              <a:t>тоқтатуға</a:t>
            </a:r>
            <a:r>
              <a:rPr lang="ru-RU" sz="3500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 smtClean="0">
                <a:solidFill>
                  <a:srgbClr val="1F497D">
                    <a:lumMod val="50000"/>
                  </a:srgbClr>
                </a:solidFill>
              </a:rPr>
              <a:t>болады</a:t>
            </a:r>
            <a:r>
              <a:rPr lang="ru-RU" sz="3500" dirty="0" smtClean="0">
                <a:solidFill>
                  <a:srgbClr val="1F497D">
                    <a:lumMod val="50000"/>
                  </a:srgbClr>
                </a:solidFill>
              </a:rPr>
              <a:t>.</a:t>
            </a:r>
            <a:endParaRPr lang="ru-RU" sz="3500" dirty="0">
              <a:solidFill>
                <a:srgbClr val="1F497D">
                  <a:lumMod val="50000"/>
                </a:srgbClr>
              </a:solidFill>
            </a:endParaRPr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Оқытушылар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мен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мектептің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басқа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қызметкерлері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жасөспірімдер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арасында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суицидтің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алдын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алуда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маңызды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 smtClean="0">
                <a:solidFill>
                  <a:srgbClr val="1F497D">
                    <a:lumMod val="50000"/>
                  </a:srgbClr>
                </a:solidFill>
              </a:rPr>
              <a:t>рөл</a:t>
            </a:r>
            <a:r>
              <a:rPr lang="ru-RU" sz="3500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 smtClean="0">
                <a:solidFill>
                  <a:srgbClr val="1F497D">
                    <a:lumMod val="50000"/>
                  </a:srgbClr>
                </a:solidFill>
              </a:rPr>
              <a:t>атқарады</a:t>
            </a:r>
            <a:r>
              <a:rPr lang="ru-RU" sz="3500" dirty="0" smtClean="0">
                <a:solidFill>
                  <a:srgbClr val="1F497D">
                    <a:lumMod val="50000"/>
                  </a:srgbClr>
                </a:solidFill>
              </a:rPr>
              <a:t>.</a:t>
            </a:r>
            <a:endParaRPr lang="ru-RU" sz="3500" dirty="0">
              <a:solidFill>
                <a:srgbClr val="1F497D">
                  <a:lumMod val="50000"/>
                </a:srgbClr>
              </a:solidFill>
            </a:endParaRPr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kk-KZ" sz="3500" u="sng" dirty="0">
                <a:solidFill>
                  <a:srgbClr val="1F497D">
                    <a:lumMod val="50000"/>
                  </a:srgbClr>
                </a:solidFill>
              </a:rPr>
              <a:t>Сіз кәсіби </a:t>
            </a:r>
            <a:r>
              <a:rPr lang="ru-RU" sz="3500" u="sng" dirty="0" err="1" smtClean="0">
                <a:solidFill>
                  <a:srgbClr val="1F497D">
                    <a:lumMod val="50000"/>
                  </a:srgbClr>
                </a:solidFill>
              </a:rPr>
              <a:t>психотерапевтік</a:t>
            </a:r>
            <a:r>
              <a:rPr lang="ru-RU" sz="3500" u="sng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kk-KZ" sz="3500" u="sng" dirty="0" smtClean="0">
                <a:solidFill>
                  <a:srgbClr val="1F497D">
                    <a:lumMod val="50000"/>
                  </a:srgbClr>
                </a:solidFill>
              </a:rPr>
              <a:t>қолдау көрсетпейсіз. Сіз </a:t>
            </a:r>
            <a:r>
              <a:rPr lang="ru-RU" altLang="en-US" sz="3600" b="1" i="1" u="sng" dirty="0" smtClean="0"/>
              <a:t>«</a:t>
            </a:r>
            <a:r>
              <a:rPr lang="ru-RU" altLang="en-US" sz="3600" b="1" i="1" u="sng" dirty="0" err="1" smtClean="0"/>
              <a:t>Қауіп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тобындағы</a:t>
            </a:r>
            <a:r>
              <a:rPr lang="ru-RU" altLang="en-US" sz="3600" b="1" i="1" u="sng" dirty="0" smtClean="0"/>
              <a:t>»  </a:t>
            </a:r>
            <a:r>
              <a:rPr lang="ru-RU" altLang="en-US" sz="3600" b="1" i="1" u="sng" dirty="0" err="1" smtClean="0"/>
              <a:t>оқушыларды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анықтап</a:t>
            </a:r>
            <a:r>
              <a:rPr lang="ru-RU" altLang="en-US" sz="3600" b="1" i="1" u="sng" dirty="0" smtClean="0"/>
              <a:t>, </a:t>
            </a:r>
            <a:r>
              <a:rPr lang="ru-RU" altLang="en-US" sz="3600" b="1" i="1" u="sng" dirty="0" err="1" smtClean="0"/>
              <a:t>олармен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тіл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табысып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және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оларды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дұрыс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бағытқа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бағыттау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үшін</a:t>
            </a:r>
            <a:r>
              <a:rPr lang="ru-RU" altLang="en-US" sz="3600" b="1" i="1" u="sng" dirty="0" smtClean="0"/>
              <a:t>,  </a:t>
            </a:r>
            <a:r>
              <a:rPr lang="ru-RU" altLang="en-US" sz="3600" b="1" i="1" u="sng" dirty="0" err="1" smtClean="0"/>
              <a:t>мұқият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қадағалауды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жүзеге</a:t>
            </a:r>
            <a:r>
              <a:rPr lang="ru-RU" altLang="en-US" sz="3600" b="1" i="1" u="sng" dirty="0" smtClean="0"/>
              <a:t> </a:t>
            </a:r>
            <a:r>
              <a:rPr lang="ru-RU" altLang="en-US" sz="3600" b="1" i="1" u="sng" dirty="0" err="1" smtClean="0"/>
              <a:t>асырасыз</a:t>
            </a:r>
            <a:r>
              <a:rPr lang="ru-RU" altLang="en-US" sz="3600" b="1" i="1" u="sng" dirty="0"/>
              <a:t>!</a:t>
            </a:r>
            <a:endParaRPr lang="ru-RU" altLang="en-US" sz="3600" b="1" i="1" u="sng" dirty="0" smtClean="0"/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3500" dirty="0" err="1" smtClean="0">
                <a:solidFill>
                  <a:srgbClr val="1F497D">
                    <a:lumMod val="50000"/>
                  </a:srgbClr>
                </a:solidFill>
              </a:rPr>
              <a:t>Қажет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болған жағдайда көмек сұрау үшін психологиялық денсаулық қызметін 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(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немесе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медқызметкерді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) </a:t>
            </a:r>
            <a:r>
              <a:rPr lang="ru-RU" sz="3500" dirty="0" err="1">
                <a:solidFill>
                  <a:srgbClr val="1F497D">
                    <a:lumMod val="50000"/>
                  </a:srgbClr>
                </a:solidFill>
              </a:rPr>
              <a:t>анықтаңыз.</a:t>
            </a:r>
            <a:r>
              <a:rPr lang="ru-RU" sz="3500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02738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20713"/>
            <a:ext cx="8820150" cy="4619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ҚОРЫТЫНДЫ ШЫҒАРУ...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161925" y="1268413"/>
            <a:ext cx="9007475" cy="5011737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sz="2400" b="1" dirty="0" err="1" smtClean="0"/>
              <a:t>Егер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Сіз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Қауіп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тобындағы</a:t>
            </a:r>
            <a:r>
              <a:rPr lang="ru-RU" sz="2400" b="1" dirty="0" smtClean="0"/>
              <a:t>» </a:t>
            </a:r>
            <a:r>
              <a:rPr lang="ru-RU" sz="2400" b="1" dirty="0" err="1" smtClean="0"/>
              <a:t>баланы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анықтасаңыз</a:t>
            </a:r>
            <a:r>
              <a:rPr lang="ru-RU" sz="2400" b="1" dirty="0" smtClean="0"/>
              <a:t>:</a:t>
            </a:r>
          </a:p>
          <a:p>
            <a:pPr marL="0" indent="0" eaLnBrk="1" hangingPunct="1">
              <a:buFont typeface="Arial" pitchFamily="34" charset="0"/>
              <a:buNone/>
            </a:pPr>
            <a:endParaRPr lang="ru-RU" sz="300" b="1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ойланбастан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араласыңыз</a:t>
            </a:r>
            <a:endParaRPr lang="ru-RU" sz="22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Сізге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бәрібір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емес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екенін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көрсетіңіз</a:t>
            </a:r>
            <a:r>
              <a:rPr lang="ru-RU" sz="2200" b="1" dirty="0" smtClean="0">
                <a:solidFill>
                  <a:srgbClr val="00B050"/>
                </a:solidFill>
              </a:rPr>
              <a:t>: </a:t>
            </a:r>
            <a:r>
              <a:rPr lang="ru-RU" sz="2200" b="1" dirty="0" err="1" smtClean="0">
                <a:solidFill>
                  <a:srgbClr val="00B050"/>
                </a:solidFill>
              </a:rPr>
              <a:t>сабыр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сақтаңыз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және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ақыл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айтпай</a:t>
            </a:r>
            <a:r>
              <a:rPr lang="ru-RU" sz="2200" b="1" dirty="0" smtClean="0">
                <a:solidFill>
                  <a:srgbClr val="00B050"/>
                </a:solidFill>
              </a:rPr>
              <a:t>, </a:t>
            </a:r>
            <a:r>
              <a:rPr lang="ru-RU" sz="2200" b="1" dirty="0" err="1" smtClean="0">
                <a:solidFill>
                  <a:srgbClr val="00B050"/>
                </a:solidFill>
              </a:rPr>
              <a:t>тыңдап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шығыңыз</a:t>
            </a:r>
            <a:endParaRPr lang="ru-RU" sz="22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суицидалды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ойы</a:t>
            </a:r>
            <a:r>
              <a:rPr lang="ru-RU" sz="2200" b="1" dirty="0" smtClean="0">
                <a:solidFill>
                  <a:srgbClr val="00B050"/>
                </a:solidFill>
              </a:rPr>
              <a:t> бар </a:t>
            </a:r>
            <a:r>
              <a:rPr lang="ru-RU" sz="2200" b="1" dirty="0" err="1" smtClean="0">
                <a:solidFill>
                  <a:srgbClr val="00B050"/>
                </a:solidFill>
              </a:rPr>
              <a:t>адамды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ешқашан назардан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тыс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қалдырмаңыз</a:t>
            </a:r>
            <a:endParaRPr lang="ru-RU" sz="22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оң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нәтижеге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деген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үміт</a:t>
            </a:r>
            <a:r>
              <a:rPr lang="ru-RU" sz="2200" b="1" dirty="0" smtClean="0">
                <a:solidFill>
                  <a:srgbClr val="00B050"/>
                </a:solidFill>
              </a:rPr>
              <a:t> пен </a:t>
            </a:r>
            <a:r>
              <a:rPr lang="ru-RU" sz="2200" b="1" dirty="0" err="1" smtClean="0">
                <a:solidFill>
                  <a:srgbClr val="00B050"/>
                </a:solidFill>
              </a:rPr>
              <a:t>сенім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ұялатуға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және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көмек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сұрау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қажеттігіне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көз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жеткізуге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тырысыңыз</a:t>
            </a:r>
            <a:endParaRPr lang="ru-RU" sz="22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қажет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болғанда</a:t>
            </a:r>
            <a:r>
              <a:rPr lang="ru-RU" sz="2200" b="1" dirty="0" smtClean="0">
                <a:solidFill>
                  <a:srgbClr val="00B050"/>
                </a:solidFill>
              </a:rPr>
              <a:t>, </a:t>
            </a:r>
            <a:r>
              <a:rPr lang="ru-RU" sz="2200" b="1" dirty="0" err="1" smtClean="0">
                <a:solidFill>
                  <a:srgbClr val="00B050"/>
                </a:solidFill>
              </a:rPr>
              <a:t>адамды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тікелей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көмектесе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алатын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тұлғаға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апарыңыз</a:t>
            </a:r>
            <a:r>
              <a:rPr lang="ru-RU" sz="2200" b="1" dirty="0" smtClean="0">
                <a:solidFill>
                  <a:srgbClr val="00B050"/>
                </a:solidFill>
              </a:rPr>
              <a:t>;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кейіннен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барып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тұрыңыз</a:t>
            </a:r>
            <a:r>
              <a:rPr lang="ru-RU" sz="2200" b="1" dirty="0" smtClean="0">
                <a:solidFill>
                  <a:srgbClr val="00B050"/>
                </a:solidFill>
              </a:rPr>
              <a:t>, </a:t>
            </a:r>
            <a:r>
              <a:rPr lang="ru-RU" sz="2200" b="1" dirty="0" err="1" smtClean="0">
                <a:solidFill>
                  <a:srgbClr val="00B050"/>
                </a:solidFill>
              </a:rPr>
              <a:t>телефонына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қоңырау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шалыңыз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немесе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кез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келген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өзіңізге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қолайлы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тәсілмен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ол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адамға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өзіңізге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оның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жағдайының</a:t>
            </a:r>
            <a:r>
              <a:rPr lang="ru-RU" sz="2200" b="1" dirty="0" smtClean="0">
                <a:solidFill>
                  <a:srgbClr val="00B050"/>
                </a:solidFill>
              </a:rPr>
              <a:t> не </a:t>
            </a:r>
            <a:r>
              <a:rPr lang="ru-RU" sz="2200" b="1" dirty="0" err="1" smtClean="0">
                <a:solidFill>
                  <a:srgbClr val="00B050"/>
                </a:solidFill>
              </a:rPr>
              <a:t>болып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жатқанының</a:t>
            </a:r>
            <a:r>
              <a:rPr lang="ru-RU" sz="2200" b="1" dirty="0" smtClean="0">
                <a:solidFill>
                  <a:srgbClr val="00B050"/>
                </a:solidFill>
              </a:rPr>
              <a:t>  </a:t>
            </a:r>
            <a:r>
              <a:rPr lang="ru-RU" sz="2200" b="1" dirty="0" err="1" smtClean="0">
                <a:solidFill>
                  <a:srgbClr val="00B050"/>
                </a:solidFill>
              </a:rPr>
              <a:t>бәрібір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емес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екенін</a:t>
            </a:r>
            <a:r>
              <a:rPr lang="ru-RU" sz="2200" b="1" dirty="0" smtClean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байқатыңыз</a:t>
            </a:r>
            <a:r>
              <a:rPr lang="ru-RU" sz="2200" b="1" dirty="0" smtClean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4352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820"/>
            <a:ext cx="5004048" cy="4398755"/>
          </a:xfrm>
          <a:ln>
            <a:miter lim="800000"/>
            <a:headEnd/>
            <a:tailEnd/>
          </a:ln>
          <a:extLst/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ҚАМҚОРЛЫҚ КӨРСЕТІП, </a:t>
            </a:r>
            <a:r>
              <a:rPr lang="ru-RU" sz="5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КӨҢІЛ БӨЛУ ӨМІРДІ </a:t>
            </a:r>
            <a:r>
              <a:rPr lang="ru-RU" sz="540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ҚҰТҚАРУЫ МҮМКІН!!!</a:t>
            </a:r>
            <a:endParaRPr lang="ru-RU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9F7FA"/>
              </a:clrFrom>
              <a:clrTo>
                <a:srgbClr val="F9F7FA">
                  <a:alpha val="0"/>
                </a:srgbClr>
              </a:clrTo>
            </a:clrChange>
          </a:blip>
          <a:srcRect l="14529" t="14088" r="13522" b="14213"/>
          <a:stretch/>
        </p:blipFill>
        <p:spPr>
          <a:xfrm>
            <a:off x="4978400" y="1274763"/>
            <a:ext cx="3973513" cy="3960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6609038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 rot="16200000">
            <a:off x="5538787" y="2643188"/>
            <a:ext cx="4068763" cy="2782888"/>
          </a:xfrm>
          <a:custGeom>
            <a:avLst/>
            <a:gdLst>
              <a:gd name="connsiteX0" fmla="*/ 0 w 2782729"/>
              <a:gd name="connsiteY0" fmla="*/ 139136 h 3767670"/>
              <a:gd name="connsiteX1" fmla="*/ 139136 w 2782729"/>
              <a:gd name="connsiteY1" fmla="*/ 0 h 3767670"/>
              <a:gd name="connsiteX2" fmla="*/ 2643593 w 2782729"/>
              <a:gd name="connsiteY2" fmla="*/ 0 h 3767670"/>
              <a:gd name="connsiteX3" fmla="*/ 2782729 w 2782729"/>
              <a:gd name="connsiteY3" fmla="*/ 139136 h 3767670"/>
              <a:gd name="connsiteX4" fmla="*/ 2782729 w 2782729"/>
              <a:gd name="connsiteY4" fmla="*/ 3628534 h 3767670"/>
              <a:gd name="connsiteX5" fmla="*/ 2643593 w 2782729"/>
              <a:gd name="connsiteY5" fmla="*/ 3767670 h 3767670"/>
              <a:gd name="connsiteX6" fmla="*/ 139136 w 2782729"/>
              <a:gd name="connsiteY6" fmla="*/ 3767670 h 3767670"/>
              <a:gd name="connsiteX7" fmla="*/ 0 w 2782729"/>
              <a:gd name="connsiteY7" fmla="*/ 3628534 h 3767670"/>
              <a:gd name="connsiteX8" fmla="*/ 0 w 2782729"/>
              <a:gd name="connsiteY8" fmla="*/ 139136 h 376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2729" h="3767670">
                <a:moveTo>
                  <a:pt x="2679965" y="1"/>
                </a:moveTo>
                <a:cubicBezTo>
                  <a:pt x="2736720" y="1"/>
                  <a:pt x="2782729" y="84342"/>
                  <a:pt x="2782729" y="188384"/>
                </a:cubicBezTo>
                <a:lnTo>
                  <a:pt x="2782729" y="3579287"/>
                </a:lnTo>
                <a:cubicBezTo>
                  <a:pt x="2782729" y="3683328"/>
                  <a:pt x="2736720" y="3767669"/>
                  <a:pt x="2679965" y="3767669"/>
                </a:cubicBezTo>
                <a:lnTo>
                  <a:pt x="102764" y="3767669"/>
                </a:lnTo>
                <a:cubicBezTo>
                  <a:pt x="46009" y="3767669"/>
                  <a:pt x="0" y="3683328"/>
                  <a:pt x="0" y="3579287"/>
                </a:cubicBezTo>
                <a:lnTo>
                  <a:pt x="0" y="188383"/>
                </a:lnTo>
                <a:cubicBezTo>
                  <a:pt x="0" y="84342"/>
                  <a:pt x="46009" y="1"/>
                  <a:pt x="102764" y="1"/>
                </a:cubicBezTo>
                <a:lnTo>
                  <a:pt x="2679965" y="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78181" tIns="109728" rIns="142241" bIns="2226184" spcCol="1270"/>
          <a:lstStyle/>
          <a:p>
            <a:pPr algn="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it-IT" sz="3200" b="1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92150"/>
            <a:ext cx="8820150" cy="1108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Қауіп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тобындағы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оқушыны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байқасам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мен не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істей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аламын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204" name="TextBox 5"/>
          <p:cNvSpPr txBox="1">
            <a:spLocks noChangeArrowheads="1"/>
          </p:cNvSpPr>
          <p:nvPr/>
        </p:nvSpPr>
        <p:spPr bwMode="auto">
          <a:xfrm>
            <a:off x="252413" y="6215063"/>
            <a:ext cx="8639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 i="1">
                <a:solidFill>
                  <a:srgbClr val="000000"/>
                </a:solidFill>
              </a:rPr>
              <a:t>Дерек көзі: Орта мектеп жоғары сынып оқушылары мұғалімдерінің суицидтің алдын алудағы ролі, Суицидтің алдын алу ресурс орталығы (2012 жыл)</a:t>
            </a:r>
            <a:endParaRPr lang="ru-RU" altLang="en-US" sz="1400">
              <a:solidFill>
                <a:prstClr val="black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41688" y="2000250"/>
            <a:ext cx="2930525" cy="4068763"/>
            <a:chOff x="3180635" y="2301247"/>
            <a:chExt cx="3029190" cy="3767671"/>
          </a:xfrm>
        </p:grpSpPr>
        <p:sp>
          <p:nvSpPr>
            <p:cNvPr id="8" name="Freeform 7"/>
            <p:cNvSpPr/>
            <p:nvPr/>
          </p:nvSpPr>
          <p:spPr>
            <a:xfrm rot="16200000">
              <a:off x="2688323" y="2793559"/>
              <a:ext cx="3767671" cy="2783048"/>
            </a:xfrm>
            <a:custGeom>
              <a:avLst/>
              <a:gdLst>
                <a:gd name="connsiteX0" fmla="*/ 0 w 2782729"/>
                <a:gd name="connsiteY0" fmla="*/ 139136 h 3767670"/>
                <a:gd name="connsiteX1" fmla="*/ 139136 w 2782729"/>
                <a:gd name="connsiteY1" fmla="*/ 0 h 3767670"/>
                <a:gd name="connsiteX2" fmla="*/ 2643593 w 2782729"/>
                <a:gd name="connsiteY2" fmla="*/ 0 h 3767670"/>
                <a:gd name="connsiteX3" fmla="*/ 2782729 w 2782729"/>
                <a:gd name="connsiteY3" fmla="*/ 139136 h 3767670"/>
                <a:gd name="connsiteX4" fmla="*/ 2782729 w 2782729"/>
                <a:gd name="connsiteY4" fmla="*/ 3628534 h 3767670"/>
                <a:gd name="connsiteX5" fmla="*/ 2643593 w 2782729"/>
                <a:gd name="connsiteY5" fmla="*/ 3767670 h 3767670"/>
                <a:gd name="connsiteX6" fmla="*/ 139136 w 2782729"/>
                <a:gd name="connsiteY6" fmla="*/ 3767670 h 3767670"/>
                <a:gd name="connsiteX7" fmla="*/ 0 w 2782729"/>
                <a:gd name="connsiteY7" fmla="*/ 3628534 h 3767670"/>
                <a:gd name="connsiteX8" fmla="*/ 0 w 2782729"/>
                <a:gd name="connsiteY8" fmla="*/ 139136 h 376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82729" h="3767670">
                  <a:moveTo>
                    <a:pt x="2679965" y="1"/>
                  </a:moveTo>
                  <a:cubicBezTo>
                    <a:pt x="2736720" y="1"/>
                    <a:pt x="2782729" y="84342"/>
                    <a:pt x="2782729" y="188384"/>
                  </a:cubicBezTo>
                  <a:lnTo>
                    <a:pt x="2782729" y="3579287"/>
                  </a:lnTo>
                  <a:cubicBezTo>
                    <a:pt x="2782729" y="3683328"/>
                    <a:pt x="2736720" y="3767669"/>
                    <a:pt x="2679965" y="3767669"/>
                  </a:cubicBezTo>
                  <a:lnTo>
                    <a:pt x="102764" y="3767669"/>
                  </a:lnTo>
                  <a:cubicBezTo>
                    <a:pt x="46009" y="3767669"/>
                    <a:pt x="0" y="3683328"/>
                    <a:pt x="0" y="3579287"/>
                  </a:cubicBezTo>
                  <a:lnTo>
                    <a:pt x="0" y="188383"/>
                  </a:lnTo>
                  <a:cubicBezTo>
                    <a:pt x="0" y="84342"/>
                    <a:pt x="46009" y="1"/>
                    <a:pt x="102764" y="1"/>
                  </a:cubicBezTo>
                  <a:lnTo>
                    <a:pt x="2679965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78181" tIns="109728" rIns="142241" bIns="2226184" spcCol="1270"/>
            <a:lstStyle/>
            <a:p>
              <a:pPr algn="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it-IT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12" name="Flowchart: Extract 11"/>
            <p:cNvSpPr/>
            <p:nvPr/>
          </p:nvSpPr>
          <p:spPr>
            <a:xfrm rot="5400000">
              <a:off x="5755931" y="5437150"/>
              <a:ext cx="490988" cy="416801"/>
            </a:xfrm>
            <a:prstGeom prst="flowChartExtra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8900" y="2000250"/>
            <a:ext cx="3395663" cy="4068763"/>
            <a:chOff x="300509" y="2301247"/>
            <a:chExt cx="3102744" cy="3767671"/>
          </a:xfrm>
        </p:grpSpPr>
        <p:sp>
          <p:nvSpPr>
            <p:cNvPr id="6" name="Freeform 5"/>
            <p:cNvSpPr/>
            <p:nvPr/>
          </p:nvSpPr>
          <p:spPr>
            <a:xfrm rot="16200000">
              <a:off x="-129868" y="2731624"/>
              <a:ext cx="3767671" cy="2906918"/>
            </a:xfrm>
            <a:custGeom>
              <a:avLst/>
              <a:gdLst>
                <a:gd name="connsiteX0" fmla="*/ 0 w 2782729"/>
                <a:gd name="connsiteY0" fmla="*/ 139136 h 3767670"/>
                <a:gd name="connsiteX1" fmla="*/ 139136 w 2782729"/>
                <a:gd name="connsiteY1" fmla="*/ 0 h 3767670"/>
                <a:gd name="connsiteX2" fmla="*/ 2643593 w 2782729"/>
                <a:gd name="connsiteY2" fmla="*/ 0 h 3767670"/>
                <a:gd name="connsiteX3" fmla="*/ 2782729 w 2782729"/>
                <a:gd name="connsiteY3" fmla="*/ 139136 h 3767670"/>
                <a:gd name="connsiteX4" fmla="*/ 2782729 w 2782729"/>
                <a:gd name="connsiteY4" fmla="*/ 3628534 h 3767670"/>
                <a:gd name="connsiteX5" fmla="*/ 2643593 w 2782729"/>
                <a:gd name="connsiteY5" fmla="*/ 3767670 h 3767670"/>
                <a:gd name="connsiteX6" fmla="*/ 139136 w 2782729"/>
                <a:gd name="connsiteY6" fmla="*/ 3767670 h 3767670"/>
                <a:gd name="connsiteX7" fmla="*/ 0 w 2782729"/>
                <a:gd name="connsiteY7" fmla="*/ 3628534 h 3767670"/>
                <a:gd name="connsiteX8" fmla="*/ 0 w 2782729"/>
                <a:gd name="connsiteY8" fmla="*/ 139136 h 376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82729" h="3767670">
                  <a:moveTo>
                    <a:pt x="2679965" y="1"/>
                  </a:moveTo>
                  <a:cubicBezTo>
                    <a:pt x="2736720" y="1"/>
                    <a:pt x="2782729" y="84342"/>
                    <a:pt x="2782729" y="188384"/>
                  </a:cubicBezTo>
                  <a:lnTo>
                    <a:pt x="2782729" y="3579287"/>
                  </a:lnTo>
                  <a:cubicBezTo>
                    <a:pt x="2782729" y="3683328"/>
                    <a:pt x="2736720" y="3767669"/>
                    <a:pt x="2679965" y="3767669"/>
                  </a:cubicBezTo>
                  <a:lnTo>
                    <a:pt x="102764" y="3767669"/>
                  </a:lnTo>
                  <a:cubicBezTo>
                    <a:pt x="46009" y="3767669"/>
                    <a:pt x="0" y="3683328"/>
                    <a:pt x="0" y="3579287"/>
                  </a:cubicBezTo>
                  <a:lnTo>
                    <a:pt x="0" y="188383"/>
                  </a:lnTo>
                  <a:cubicBezTo>
                    <a:pt x="0" y="84342"/>
                    <a:pt x="46009" y="1"/>
                    <a:pt x="102764" y="1"/>
                  </a:cubicBezTo>
                  <a:lnTo>
                    <a:pt x="2679965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78181" tIns="109730" rIns="142241" bIns="2226182" spcCol="1270"/>
            <a:lstStyle/>
            <a:p>
              <a:pPr algn="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it-IT" sz="3200" dirty="0">
                <a:solidFill>
                  <a:prstClr val="white"/>
                </a:solidFill>
              </a:endParaRPr>
            </a:p>
          </p:txBody>
        </p:sp>
        <p:sp>
          <p:nvSpPr>
            <p:cNvPr id="9" name="Flowchart: Extract 8"/>
            <p:cNvSpPr/>
            <p:nvPr/>
          </p:nvSpPr>
          <p:spPr>
            <a:xfrm rot="5400000">
              <a:off x="2948878" y="5370520"/>
              <a:ext cx="490988" cy="417761"/>
            </a:xfrm>
            <a:prstGeom prst="flowChartExtra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51207" name="Прямоугольник 16"/>
          <p:cNvSpPr>
            <a:spLocks noChangeArrowheads="1"/>
          </p:cNvSpPr>
          <p:nvPr/>
        </p:nvSpPr>
        <p:spPr bwMode="auto">
          <a:xfrm>
            <a:off x="168275" y="2274888"/>
            <a:ext cx="291782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000" b="1">
                <a:solidFill>
                  <a:srgbClr val="FFFFFF"/>
                </a:solidFill>
                <a:cs typeface="Arial" pitchFamily="34" charset="0"/>
              </a:rPr>
              <a:t>Ол психикалық денсаулық саласының маманына немесе медициналық қызметкерге хабарласқанша үнемі қадағалаңыз (немесе, оған қамқор болатын ересектердің қарауында қауіпсіз жағдайда екеніне көз жеткізгенше) </a:t>
            </a:r>
          </a:p>
        </p:txBody>
      </p:sp>
      <p:sp>
        <p:nvSpPr>
          <p:cNvPr id="51208" name="Прямоугольник 17"/>
          <p:cNvSpPr>
            <a:spLocks noChangeArrowheads="1"/>
          </p:cNvSpPr>
          <p:nvPr/>
        </p:nvSpPr>
        <p:spPr bwMode="auto">
          <a:xfrm>
            <a:off x="3587750" y="2214563"/>
            <a:ext cx="22796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>
                <a:solidFill>
                  <a:srgbClr val="FFFFFF"/>
                </a:solidFill>
                <a:cs typeface="Arial" pitchFamily="34" charset="0"/>
              </a:rPr>
              <a:t>Оқушы өзіңіздің мектебіңізге/колледжге бекітілген </a:t>
            </a:r>
            <a:r>
              <a:rPr lang="kk-KZ" altLang="en-US" sz="2400">
                <a:solidFill>
                  <a:srgbClr val="FFFFFF"/>
                </a:solidFill>
                <a:cs typeface="Arial" pitchFamily="34" charset="0"/>
              </a:rPr>
              <a:t>медициналық </a:t>
            </a:r>
            <a:r>
              <a:rPr lang="ru-RU" altLang="en-US" sz="2400">
                <a:solidFill>
                  <a:srgbClr val="FFFFFF"/>
                </a:solidFill>
                <a:cs typeface="Arial" pitchFamily="34" charset="0"/>
              </a:rPr>
              <a:t>маманына барғанда бірге барыңыз </a:t>
            </a:r>
          </a:p>
        </p:txBody>
      </p:sp>
      <p:sp>
        <p:nvSpPr>
          <p:cNvPr id="51209" name="Прямоугольник 18"/>
          <p:cNvSpPr>
            <a:spLocks noChangeArrowheads="1"/>
          </p:cNvSpPr>
          <p:nvPr/>
        </p:nvSpPr>
        <p:spPr bwMode="auto">
          <a:xfrm>
            <a:off x="6227763" y="2133600"/>
            <a:ext cx="27178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000" b="1">
                <a:solidFill>
                  <a:srgbClr val="FFFFFF"/>
                </a:solidFill>
                <a:cs typeface="Arial" pitchFamily="34" charset="0"/>
              </a:rPr>
              <a:t>Оқушыны диагностикалайтын медициналық  маманына көмек көрсету үшін  қосымша ақпарат беріңіз. Бұл маман қажет болса оқушының ата-анасына хабарлайды. </a:t>
            </a:r>
            <a:r>
              <a:rPr lang="ru-RU" altLang="en-US" sz="200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51210" name="Rectangle 15"/>
          <p:cNvSpPr>
            <a:spLocks noChangeArrowheads="1"/>
          </p:cNvSpPr>
          <p:nvPr/>
        </p:nvSpPr>
        <p:spPr bwMode="auto">
          <a:xfrm>
            <a:off x="1908175" y="1398588"/>
            <a:ext cx="18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710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25" y="620713"/>
            <a:ext cx="7362825" cy="5688012"/>
          </a:xfrm>
        </p:spPr>
        <p:txBody>
          <a:bodyPr rtlCol="0" anchor="ctr">
            <a:norm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• </a:t>
            </a:r>
            <a:r>
              <a:rPr lang="ru-RU" sz="2800" b="1" dirty="0" err="1">
                <a:solidFill>
                  <a:srgbClr val="7030A0"/>
                </a:solidFill>
              </a:rPr>
              <a:t>Суицидтік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ойы</a:t>
            </a:r>
            <a:r>
              <a:rPr lang="ru-RU" sz="2800" b="1" dirty="0" smtClean="0">
                <a:solidFill>
                  <a:srgbClr val="7030A0"/>
                </a:solidFill>
              </a:rPr>
              <a:t> бар </a:t>
            </a:r>
            <a:r>
              <a:rPr lang="ru-RU" sz="2800" b="1" dirty="0" err="1">
                <a:solidFill>
                  <a:srgbClr val="7030A0"/>
                </a:solidFill>
              </a:rPr>
              <a:t>адам</a:t>
            </a:r>
            <a:r>
              <a:rPr lang="ru-RU" sz="2800" b="1" dirty="0">
                <a:solidFill>
                  <a:srgbClr val="7030A0"/>
                </a:solidFill>
              </a:rPr>
              <a:t> мен </a:t>
            </a:r>
            <a:r>
              <a:rPr lang="ru-RU" sz="2800" b="1" dirty="0" err="1">
                <a:solidFill>
                  <a:srgbClr val="7030A0"/>
                </a:solidFill>
              </a:rPr>
              <a:t>үмітсіздік арасындағы қуатты </a:t>
            </a:r>
            <a:r>
              <a:rPr lang="ru-RU" sz="2800" b="1" dirty="0" err="1" smtClean="0">
                <a:solidFill>
                  <a:srgbClr val="7030A0"/>
                </a:solidFill>
              </a:rPr>
              <a:t>қорған  </a:t>
            </a:r>
            <a:r>
              <a:rPr lang="ru-RU" sz="2800" b="1" u="sng" dirty="0">
                <a:solidFill>
                  <a:srgbClr val="7030A0"/>
                </a:solidFill>
              </a:rPr>
              <a:t>ҚАРЫМ-ҚАТЫНАС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арқасында құрылған бөгет болып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табылады</a:t>
            </a:r>
            <a:r>
              <a:rPr lang="ru-RU" sz="2800" b="1" dirty="0">
                <a:solidFill>
                  <a:srgbClr val="7030A0"/>
                </a:solidFill>
              </a:rPr>
              <a:t>.  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800" b="1" dirty="0">
                <a:solidFill>
                  <a:srgbClr val="7030A0"/>
                </a:solidFill>
              </a:rPr>
              <a:t>• </a:t>
            </a:r>
            <a:r>
              <a:rPr lang="ru-RU" sz="2800" b="1" dirty="0" err="1">
                <a:solidFill>
                  <a:srgbClr val="7030A0"/>
                </a:solidFill>
              </a:rPr>
              <a:t>Суицидтік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ойы</a:t>
            </a:r>
            <a:r>
              <a:rPr lang="ru-RU" sz="2800" b="1" dirty="0" smtClean="0">
                <a:solidFill>
                  <a:srgbClr val="7030A0"/>
                </a:solidFill>
              </a:rPr>
              <a:t> бар </a:t>
            </a:r>
            <a:r>
              <a:rPr lang="ru-RU" sz="2800" b="1" dirty="0" err="1">
                <a:solidFill>
                  <a:srgbClr val="7030A0"/>
                </a:solidFill>
              </a:rPr>
              <a:t>адам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көбінесе өзін жалғыз</a:t>
            </a:r>
            <a:r>
              <a:rPr lang="ru-RU" sz="2800" b="1" dirty="0">
                <a:solidFill>
                  <a:srgbClr val="7030A0"/>
                </a:solidFill>
              </a:rPr>
              <a:t>/</a:t>
            </a:r>
            <a:r>
              <a:rPr lang="ru-RU" sz="2800" b="1" dirty="0" err="1">
                <a:solidFill>
                  <a:srgbClr val="7030A0"/>
                </a:solidFill>
              </a:rPr>
              <a:t>оқшау қалғандай сезінеді</a:t>
            </a:r>
            <a:r>
              <a:rPr lang="ru-RU" sz="2800" b="1" dirty="0">
                <a:solidFill>
                  <a:srgbClr val="7030A0"/>
                </a:solidFill>
              </a:rPr>
              <a:t>; </a:t>
            </a:r>
            <a:r>
              <a:rPr lang="ru-RU" sz="2800" b="1" dirty="0" err="1" smtClean="0">
                <a:solidFill>
                  <a:srgbClr val="7030A0"/>
                </a:solidFill>
              </a:rPr>
              <a:t>оларға</a:t>
            </a:r>
            <a:r>
              <a:rPr lang="ru-RU" sz="2800" b="1" u="sng" dirty="0" err="1" smtClean="0">
                <a:solidFill>
                  <a:srgbClr val="7030A0"/>
                </a:solidFill>
              </a:rPr>
              <a:t> </a:t>
            </a:r>
            <a:r>
              <a:rPr lang="ru-RU" sz="2800" b="1" u="sng" dirty="0">
                <a:solidFill>
                  <a:srgbClr val="7030A0"/>
                </a:solidFill>
              </a:rPr>
              <a:t>СІЗ ОНЫҢ ЖАҒЫНДА </a:t>
            </a:r>
            <a:r>
              <a:rPr lang="ru-RU" sz="2800" b="1" dirty="0" err="1">
                <a:solidFill>
                  <a:srgbClr val="7030A0"/>
                </a:solidFill>
              </a:rPr>
              <a:t>екеніңізді </a:t>
            </a:r>
            <a:r>
              <a:rPr lang="ru-RU" sz="2800" b="1" dirty="0" err="1" smtClean="0">
                <a:solidFill>
                  <a:srgbClr val="7030A0"/>
                </a:solidFill>
              </a:rPr>
              <a:t>білдіріңіз</a:t>
            </a:r>
            <a:r>
              <a:rPr lang="ru-RU" sz="2800" b="1" dirty="0" smtClean="0">
                <a:solidFill>
                  <a:srgbClr val="7030A0"/>
                </a:solidFill>
              </a:rPr>
              <a:t>.</a:t>
            </a:r>
            <a:endParaRPr lang="ru-RU" sz="2800" b="1" dirty="0">
              <a:solidFill>
                <a:srgbClr val="7030A0"/>
              </a:solidFill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800" b="1" dirty="0">
                <a:solidFill>
                  <a:srgbClr val="7030A0"/>
                </a:solidFill>
              </a:rPr>
              <a:t>• </a:t>
            </a:r>
            <a:r>
              <a:rPr lang="ru-RU" sz="2800" b="1" dirty="0" err="1">
                <a:solidFill>
                  <a:srgbClr val="7030A0"/>
                </a:solidFill>
              </a:rPr>
              <a:t>Суицидтің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алдын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алудың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алғашқы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қадамы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әрқашан</a:t>
            </a:r>
            <a:r>
              <a:rPr lang="ru-RU" sz="2800" b="1" dirty="0">
                <a:solidFill>
                  <a:srgbClr val="7030A0"/>
                </a:solidFill>
              </a:rPr>
              <a:t> да </a:t>
            </a:r>
            <a:r>
              <a:rPr lang="ru-RU" sz="2800" b="1" u="sng" dirty="0">
                <a:solidFill>
                  <a:srgbClr val="7030A0"/>
                </a:solidFill>
              </a:rPr>
              <a:t>СЕНІМДІ ҚАРЫМ-ҚАТЫНАС </a:t>
            </a:r>
            <a:r>
              <a:rPr lang="ru-RU" sz="2800" b="1" dirty="0" err="1">
                <a:solidFill>
                  <a:srgbClr val="7030A0"/>
                </a:solidFill>
              </a:rPr>
              <a:t>болып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табылады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6732240" y="3068960"/>
            <a:ext cx="3004707" cy="30047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84213" y="476250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385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1403648" y="1269000"/>
            <a:ext cx="6228352" cy="4320000"/>
          </a:xfrm>
          <a:prstGeom prst="wedgeEllipse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>
                <a:solidFill>
                  <a:prstClr val="white"/>
                </a:solidFill>
              </a:rPr>
              <a:t>«СҰРАҚТАРДЫ» </a:t>
            </a:r>
            <a:r>
              <a:rPr lang="ru-RU" sz="4800" b="1" dirty="0" err="1">
                <a:solidFill>
                  <a:prstClr val="white"/>
                </a:solidFill>
              </a:rPr>
              <a:t>қалай</a:t>
            </a:r>
            <a:r>
              <a:rPr lang="ru-RU" sz="4800" b="1" dirty="0">
                <a:solidFill>
                  <a:prstClr val="white"/>
                </a:solidFill>
              </a:rPr>
              <a:t> </a:t>
            </a:r>
            <a:r>
              <a:rPr lang="ru-RU" sz="4800" b="1" dirty="0" err="1">
                <a:solidFill>
                  <a:prstClr val="white"/>
                </a:solidFill>
              </a:rPr>
              <a:t>қоюға</a:t>
            </a:r>
            <a:r>
              <a:rPr lang="ru-RU" sz="4800" b="1" dirty="0">
                <a:solidFill>
                  <a:prstClr val="white"/>
                </a:solidFill>
              </a:rPr>
              <a:t> </a:t>
            </a:r>
            <a:r>
              <a:rPr lang="ru-RU" sz="4800" b="1" dirty="0" err="1">
                <a:solidFill>
                  <a:prstClr val="white"/>
                </a:solidFill>
              </a:rPr>
              <a:t>болады</a:t>
            </a:r>
            <a:r>
              <a:rPr lang="ru-RU" sz="4800" b="1" dirty="0">
                <a:solidFill>
                  <a:prstClr val="white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xmlns="" val="3577092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35496" y="692696"/>
            <a:ext cx="4680040" cy="2880320"/>
          </a:xfrm>
          <a:prstGeom prst="wedgeEllipseCallout">
            <a:avLst>
              <a:gd name="adj1" fmla="val -42982"/>
              <a:gd name="adj2" fmla="val -5255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prstClr val="white"/>
                </a:solidFill>
              </a:rPr>
              <a:t>МИФ:</a:t>
            </a:r>
          </a:p>
          <a:p>
            <a:pPr algn="ctr">
              <a:defRPr/>
            </a:pPr>
            <a:endParaRPr lang="ru-RU" sz="1000" b="1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ru-RU" sz="2000" b="1" dirty="0" err="1">
                <a:solidFill>
                  <a:prstClr val="white"/>
                </a:solidFill>
              </a:rPr>
              <a:t>Өз-өзіне қол жұмсауды  ойластырып</a:t>
            </a:r>
            <a:r>
              <a:rPr lang="ru-RU" sz="2000" b="1" dirty="0">
                <a:solidFill>
                  <a:prstClr val="white"/>
                </a:solidFill>
              </a:rPr>
              <a:t> </a:t>
            </a:r>
            <a:r>
              <a:rPr lang="ru-RU" sz="2000" b="1" dirty="0" err="1">
                <a:solidFill>
                  <a:prstClr val="white"/>
                </a:solidFill>
              </a:rPr>
              <a:t>жүрген адамға қарсы әрекет көрсету  оның </a:t>
            </a:r>
            <a:r>
              <a:rPr lang="ru-RU" sz="2000" b="1" dirty="0">
                <a:solidFill>
                  <a:prstClr val="white"/>
                </a:solidFill>
              </a:rPr>
              <a:t>тек  </a:t>
            </a:r>
            <a:r>
              <a:rPr lang="ru-RU" sz="2000" b="1" dirty="0" err="1">
                <a:solidFill>
                  <a:prstClr val="white"/>
                </a:solidFill>
              </a:rPr>
              <a:t>ызасын</a:t>
            </a:r>
            <a:r>
              <a:rPr lang="ru-RU" sz="2000" b="1" dirty="0">
                <a:solidFill>
                  <a:prstClr val="white"/>
                </a:solidFill>
              </a:rPr>
              <a:t> </a:t>
            </a:r>
            <a:r>
              <a:rPr lang="ru-RU" sz="2000" b="1" dirty="0" err="1">
                <a:solidFill>
                  <a:prstClr val="white"/>
                </a:solidFill>
              </a:rPr>
              <a:t>келтіреді</a:t>
            </a:r>
            <a:r>
              <a:rPr lang="ru-RU" sz="2000" b="1" dirty="0">
                <a:solidFill>
                  <a:prstClr val="white"/>
                </a:solidFill>
              </a:rPr>
              <a:t> </a:t>
            </a:r>
            <a:r>
              <a:rPr lang="ru-RU" sz="2000" b="1" dirty="0" err="1">
                <a:solidFill>
                  <a:prstClr val="white"/>
                </a:solidFill>
              </a:rPr>
              <a:t>және суицидтік</a:t>
            </a:r>
            <a:r>
              <a:rPr lang="ru-RU" sz="2000" b="1" dirty="0">
                <a:solidFill>
                  <a:prstClr val="white"/>
                </a:solidFill>
              </a:rPr>
              <a:t> </a:t>
            </a:r>
            <a:r>
              <a:rPr lang="ru-RU" sz="2000" b="1" dirty="0" err="1">
                <a:solidFill>
                  <a:prstClr val="white"/>
                </a:solidFill>
              </a:rPr>
              <a:t>әрекетті жеделдетеді</a:t>
            </a:r>
            <a:r>
              <a:rPr lang="ru-RU" sz="2000" b="1" dirty="0">
                <a:solidFill>
                  <a:prstClr val="white"/>
                </a:solidFill>
              </a:rPr>
              <a:t> </a:t>
            </a: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3923928" y="2204863"/>
            <a:ext cx="4968072" cy="3796679"/>
          </a:xfrm>
          <a:prstGeom prst="wedgeEllipseCallout">
            <a:avLst>
              <a:gd name="adj1" fmla="val 43172"/>
              <a:gd name="adj2" fmla="val 5118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ФАКТ:</a:t>
            </a:r>
          </a:p>
          <a:p>
            <a:pPr algn="ctr">
              <a:defRPr/>
            </a:pPr>
            <a:endParaRPr lang="ru-RU" sz="5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БІРЕУДЕН ТІКЕЛЕЙ СУИЦИДТІК НИЕТІ ТУРАЛЫ СҰРАУ МАЗАСЫЗДЫҚ ПЕН ҮРЕЙДІ АЗАЙТАДЫ,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ҚАРЫМ-ҚАТЫНАСТЫҢ БАСТАМАСЫ БОЛАДЫ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ЖӘНЕ ОЙСЫЗ ӘРЕКЕТ ҚАТЕРІН ТӨМЕНДЕТЕДІ </a:t>
            </a:r>
          </a:p>
        </p:txBody>
      </p:sp>
      <p:sp>
        <p:nvSpPr>
          <p:cNvPr id="54280" name="TextBox 5"/>
          <p:cNvSpPr txBox="1">
            <a:spLocks noChangeArrowheads="1"/>
          </p:cNvSpPr>
          <p:nvPr/>
        </p:nvSpPr>
        <p:spPr bwMode="auto">
          <a:xfrm>
            <a:off x="252413" y="6000750"/>
            <a:ext cx="8639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>
                <a:solidFill>
                  <a:prstClr val="black"/>
                </a:solidFill>
              </a:rPr>
              <a:t>Дерек көзі: </a:t>
            </a:r>
            <a:r>
              <a:rPr lang="en-US" altLang="en-US" sz="1400">
                <a:solidFill>
                  <a:prstClr val="black"/>
                </a:solidFill>
              </a:rPr>
              <a:t>QPR, </a:t>
            </a:r>
            <a:r>
              <a:rPr lang="ru-RU" altLang="en-US" sz="1400">
                <a:solidFill>
                  <a:prstClr val="black"/>
                </a:solidFill>
              </a:rPr>
              <a:t>Сұрақ қой, сендір және бағытта</a:t>
            </a:r>
          </a:p>
        </p:txBody>
      </p:sp>
    </p:spTree>
    <p:extLst>
      <p:ext uri="{BB962C8B-B14F-4D97-AF65-F5344CB8AC3E}">
        <p14:creationId xmlns:p14="http://schemas.microsoft.com/office/powerpoint/2010/main" xmlns="" val="606661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519113"/>
            <a:ext cx="8820150" cy="7334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ҚАЛАЙ СҰРАҚ ҚОЮ БОЙЫНША КЕҢЕСТЕР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252538"/>
            <a:ext cx="5778500" cy="5056187"/>
          </a:xfrm>
        </p:spPr>
        <p:txBody>
          <a:bodyPr rtlCol="0">
            <a:normAutofit fontScale="85000" lnSpcReduction="20000"/>
          </a:bodyPr>
          <a:lstStyle/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</a:rPr>
              <a:t>Сұрақ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қоюды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жоспарлаңыз</a:t>
            </a:r>
            <a:endParaRPr lang="ru-RU" dirty="0">
              <a:solidFill>
                <a:srgbClr val="1F497D">
                  <a:lumMod val="50000"/>
                </a:srgbClr>
              </a:solidFill>
            </a:endParaRP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•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Егер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адам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жауап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бергісі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</a:rPr>
              <a:t>келмесе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</a:rPr>
              <a:t>,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табандылық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танытыңыз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•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Оңаша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жағдайда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адаммен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 </a:t>
            </a: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</a:rPr>
              <a:t>көзбе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</a:rPr>
              <a:t>-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көз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сөйлесіңіз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•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Адамның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еркін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сөйлеуіне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мүмкіндік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беріңіз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•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Өзіңізге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жеткілікті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уақыт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беріңіз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•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Қолыңызда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ресурстар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болсын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 (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мысалы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, 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телефондар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нөмірі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,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консультанттың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аты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және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көмек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көрсете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алатын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кез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келген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басқа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dirty="0" err="1">
                <a:solidFill>
                  <a:srgbClr val="1F497D">
                    <a:lumMod val="50000"/>
                  </a:srgbClr>
                </a:solidFill>
              </a:rPr>
              <a:t>ақпарат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300" name="TextBox 5"/>
          <p:cNvSpPr txBox="1">
            <a:spLocks noChangeArrowheads="1"/>
          </p:cNvSpPr>
          <p:nvPr/>
        </p:nvSpPr>
        <p:spPr bwMode="auto">
          <a:xfrm>
            <a:off x="252413" y="6049963"/>
            <a:ext cx="8639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>
                <a:solidFill>
                  <a:prstClr val="black"/>
                </a:solidFill>
              </a:rPr>
              <a:t>Дерек көзі: </a:t>
            </a:r>
            <a:r>
              <a:rPr lang="en-US" altLang="en-US" sz="1400">
                <a:solidFill>
                  <a:prstClr val="black"/>
                </a:solidFill>
              </a:rPr>
              <a:t>QPR, </a:t>
            </a:r>
            <a:r>
              <a:rPr lang="ru-RU" altLang="en-US" sz="1400">
                <a:solidFill>
                  <a:prstClr val="black"/>
                </a:solidFill>
              </a:rPr>
              <a:t>Сұрақ қой, сендір және бағытта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940152" y="1659590"/>
            <a:ext cx="3041848" cy="4068152"/>
          </a:xfrm>
          <a:prstGeom prst="rect">
            <a:avLst/>
          </a:prstGeom>
          <a:solidFill>
            <a:schemeClr val="bg1"/>
          </a:solidFill>
          <a:ln w="114300" cmpd="sng"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kk-KZ" sz="2000" i="1" u="sng" dirty="0">
                <a:solidFill>
                  <a:srgbClr val="00B050"/>
                </a:solidFill>
              </a:rPr>
              <a:t>ЕСТЕ САҚТАҢЫЗ</a:t>
            </a:r>
            <a:endParaRPr lang="ru-RU" sz="2000" i="1" u="sng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2000" i="1" u="sng" dirty="0" err="1" smtClean="0">
                <a:solidFill>
                  <a:srgbClr val="00B050"/>
                </a:solidFill>
              </a:rPr>
              <a:t>Біреуді</a:t>
            </a:r>
            <a:r>
              <a:rPr lang="ru-RU" sz="2000" i="1" u="sng" dirty="0" smtClean="0">
                <a:solidFill>
                  <a:srgbClr val="00B050"/>
                </a:solidFill>
              </a:rPr>
              <a:t> </a:t>
            </a:r>
            <a:r>
              <a:rPr lang="ru-RU" sz="2000" i="1" u="sng" dirty="0">
                <a:solidFill>
                  <a:srgbClr val="00B050"/>
                </a:solidFill>
              </a:rPr>
              <a:t>суицид </a:t>
            </a:r>
            <a:r>
              <a:rPr lang="ru-RU" sz="2000" i="1" u="sng" dirty="0" smtClean="0">
                <a:solidFill>
                  <a:srgbClr val="00B050"/>
                </a:solidFill>
              </a:rPr>
              <a:t> </a:t>
            </a:r>
            <a:r>
              <a:rPr lang="ru-RU" sz="2000" i="1" u="sng" dirty="0" err="1" smtClean="0">
                <a:solidFill>
                  <a:srgbClr val="00B050"/>
                </a:solidFill>
              </a:rPr>
              <a:t>жасағаннан </a:t>
            </a:r>
            <a:r>
              <a:rPr lang="ru-RU" sz="2000" i="1" u="sng" dirty="0" err="1">
                <a:solidFill>
                  <a:srgbClr val="00B050"/>
                </a:solidFill>
              </a:rPr>
              <a:t>өмір сүрудің артықтығына сендіру</a:t>
            </a:r>
            <a:r>
              <a:rPr lang="ru-RU" sz="2000" i="1" u="sng" dirty="0">
                <a:solidFill>
                  <a:srgbClr val="00B050"/>
                </a:solidFill>
              </a:rPr>
              <a:t> </a:t>
            </a:r>
            <a:r>
              <a:rPr lang="ru-RU" sz="2000" i="1" u="sng" dirty="0" smtClean="0">
                <a:solidFill>
                  <a:srgbClr val="00B050"/>
                </a:solidFill>
              </a:rPr>
              <a:t> </a:t>
            </a:r>
            <a:r>
              <a:rPr lang="ru-RU" sz="2000" i="1" u="sng" dirty="0" err="1">
                <a:solidFill>
                  <a:srgbClr val="00B050"/>
                </a:solidFill>
              </a:rPr>
              <a:t>келісіммен</a:t>
            </a:r>
            <a:r>
              <a:rPr lang="ru-RU" sz="2000" i="1" u="sng" dirty="0">
                <a:solidFill>
                  <a:srgbClr val="00B050"/>
                </a:solidFill>
              </a:rPr>
              <a:t> </a:t>
            </a:r>
            <a:r>
              <a:rPr lang="ru-RU" sz="2000" i="1" u="sng" dirty="0" err="1">
                <a:solidFill>
                  <a:srgbClr val="00B050"/>
                </a:solidFill>
              </a:rPr>
              <a:t>және </a:t>
            </a:r>
            <a:r>
              <a:rPr lang="ru-RU" sz="2000" i="1" u="sng" dirty="0" err="1" smtClean="0">
                <a:solidFill>
                  <a:srgbClr val="00B050"/>
                </a:solidFill>
              </a:rPr>
              <a:t>жеңілдікпен қабылданады</a:t>
            </a:r>
            <a:r>
              <a:rPr lang="ru-RU" sz="2000" i="1" u="sng" dirty="0" smtClean="0">
                <a:solidFill>
                  <a:srgbClr val="00B050"/>
                </a:solidFill>
              </a:rPr>
              <a:t>. </a:t>
            </a:r>
            <a:r>
              <a:rPr lang="ru-RU" sz="2000" i="1" u="sng" dirty="0" err="1" smtClean="0">
                <a:solidFill>
                  <a:srgbClr val="00B050"/>
                </a:solidFill>
              </a:rPr>
              <a:t>Қатысудан </a:t>
            </a:r>
            <a:r>
              <a:rPr lang="ru-RU" sz="2000" i="1" u="sng" dirty="0" err="1">
                <a:solidFill>
                  <a:srgbClr val="00B050"/>
                </a:solidFill>
              </a:rPr>
              <a:t>немесе</a:t>
            </a:r>
            <a:r>
              <a:rPr lang="ru-RU" sz="2000" i="1" u="sng" dirty="0">
                <a:solidFill>
                  <a:srgbClr val="00B050"/>
                </a:solidFill>
              </a:rPr>
              <a:t> </a:t>
            </a:r>
            <a:r>
              <a:rPr lang="ru-RU" sz="2000" i="1" u="sng" dirty="0" err="1">
                <a:solidFill>
                  <a:srgbClr val="00B050"/>
                </a:solidFill>
              </a:rPr>
              <a:t>өзіңізге жетекші</a:t>
            </a:r>
            <a:r>
              <a:rPr lang="ru-RU" sz="2000" i="1" u="sng" dirty="0">
                <a:solidFill>
                  <a:srgbClr val="00B050"/>
                </a:solidFill>
              </a:rPr>
              <a:t> </a:t>
            </a:r>
            <a:r>
              <a:rPr lang="ru-RU" sz="2000" i="1" u="sng" dirty="0" err="1" smtClean="0">
                <a:solidFill>
                  <a:srgbClr val="00B050"/>
                </a:solidFill>
              </a:rPr>
              <a:t>рөлді </a:t>
            </a:r>
            <a:r>
              <a:rPr lang="ru-RU" sz="2000" i="1" u="sng" dirty="0" err="1">
                <a:solidFill>
                  <a:srgbClr val="00B050"/>
                </a:solidFill>
              </a:rPr>
              <a:t>алудан</a:t>
            </a:r>
            <a:r>
              <a:rPr lang="ru-RU" sz="2000" i="1" u="sng" dirty="0">
                <a:solidFill>
                  <a:srgbClr val="00B050"/>
                </a:solidFill>
              </a:rPr>
              <a:t>  </a:t>
            </a:r>
            <a:r>
              <a:rPr lang="ru-RU" sz="2000" i="1" u="sng" dirty="0" err="1">
                <a:solidFill>
                  <a:srgbClr val="00B050"/>
                </a:solidFill>
              </a:rPr>
              <a:t>қорықпаңыз</a:t>
            </a:r>
            <a:endParaRPr lang="ru-RU" sz="2000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256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166688" y="620713"/>
            <a:ext cx="4246562" cy="5688012"/>
          </a:xfrm>
          <a:custGeom>
            <a:avLst/>
            <a:gdLst>
              <a:gd name="connsiteX0" fmla="*/ 0 w 4246419"/>
              <a:gd name="connsiteY0" fmla="*/ 424642 h 5688037"/>
              <a:gd name="connsiteX1" fmla="*/ 424642 w 4246419"/>
              <a:gd name="connsiteY1" fmla="*/ 0 h 5688037"/>
              <a:gd name="connsiteX2" fmla="*/ 3821777 w 4246419"/>
              <a:gd name="connsiteY2" fmla="*/ 0 h 5688037"/>
              <a:gd name="connsiteX3" fmla="*/ 4246419 w 4246419"/>
              <a:gd name="connsiteY3" fmla="*/ 424642 h 5688037"/>
              <a:gd name="connsiteX4" fmla="*/ 4246419 w 4246419"/>
              <a:gd name="connsiteY4" fmla="*/ 5263395 h 5688037"/>
              <a:gd name="connsiteX5" fmla="*/ 3821777 w 4246419"/>
              <a:gd name="connsiteY5" fmla="*/ 5688037 h 5688037"/>
              <a:gd name="connsiteX6" fmla="*/ 424642 w 4246419"/>
              <a:gd name="connsiteY6" fmla="*/ 5688037 h 5688037"/>
              <a:gd name="connsiteX7" fmla="*/ 0 w 4246419"/>
              <a:gd name="connsiteY7" fmla="*/ 5263395 h 5688037"/>
              <a:gd name="connsiteX8" fmla="*/ 0 w 4246419"/>
              <a:gd name="connsiteY8" fmla="*/ 424642 h 568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46419" h="5688037">
                <a:moveTo>
                  <a:pt x="0" y="424642"/>
                </a:moveTo>
                <a:cubicBezTo>
                  <a:pt x="0" y="190119"/>
                  <a:pt x="190119" y="0"/>
                  <a:pt x="424642" y="0"/>
                </a:cubicBezTo>
                <a:lnTo>
                  <a:pt x="3821777" y="0"/>
                </a:lnTo>
                <a:cubicBezTo>
                  <a:pt x="4056300" y="0"/>
                  <a:pt x="4246419" y="190119"/>
                  <a:pt x="4246419" y="424642"/>
                </a:cubicBezTo>
                <a:lnTo>
                  <a:pt x="4246419" y="5263395"/>
                </a:lnTo>
                <a:cubicBezTo>
                  <a:pt x="4246419" y="5497918"/>
                  <a:pt x="4056300" y="5688037"/>
                  <a:pt x="3821777" y="5688037"/>
                </a:cubicBezTo>
                <a:lnTo>
                  <a:pt x="424642" y="5688037"/>
                </a:lnTo>
                <a:cubicBezTo>
                  <a:pt x="190119" y="5688037"/>
                  <a:pt x="0" y="5497918"/>
                  <a:pt x="0" y="5263395"/>
                </a:cubicBezTo>
                <a:lnTo>
                  <a:pt x="0" y="42464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67640" tIns="167640" rIns="167640" bIns="4149266" spcCol="1270" anchor="ctr"/>
          <a:lstStyle/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ТІКЕЛЕЙ ЖОЛ</a:t>
            </a:r>
            <a:endParaRPr lang="it-IT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90550" y="1916113"/>
            <a:ext cx="3397250" cy="1528762"/>
          </a:xfrm>
          <a:custGeom>
            <a:avLst/>
            <a:gdLst>
              <a:gd name="connsiteX0" fmla="*/ 0 w 3397135"/>
              <a:gd name="connsiteY0" fmla="*/ 111747 h 1117471"/>
              <a:gd name="connsiteX1" fmla="*/ 111747 w 3397135"/>
              <a:gd name="connsiteY1" fmla="*/ 0 h 1117471"/>
              <a:gd name="connsiteX2" fmla="*/ 3285388 w 3397135"/>
              <a:gd name="connsiteY2" fmla="*/ 0 h 1117471"/>
              <a:gd name="connsiteX3" fmla="*/ 3397135 w 3397135"/>
              <a:gd name="connsiteY3" fmla="*/ 111747 h 1117471"/>
              <a:gd name="connsiteX4" fmla="*/ 3397135 w 3397135"/>
              <a:gd name="connsiteY4" fmla="*/ 1005724 h 1117471"/>
              <a:gd name="connsiteX5" fmla="*/ 3285388 w 3397135"/>
              <a:gd name="connsiteY5" fmla="*/ 1117471 h 1117471"/>
              <a:gd name="connsiteX6" fmla="*/ 111747 w 3397135"/>
              <a:gd name="connsiteY6" fmla="*/ 1117471 h 1117471"/>
              <a:gd name="connsiteX7" fmla="*/ 0 w 3397135"/>
              <a:gd name="connsiteY7" fmla="*/ 1005724 h 1117471"/>
              <a:gd name="connsiteX8" fmla="*/ 0 w 3397135"/>
              <a:gd name="connsiteY8" fmla="*/ 111747 h 111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117471">
                <a:moveTo>
                  <a:pt x="0" y="111747"/>
                </a:moveTo>
                <a:cubicBezTo>
                  <a:pt x="0" y="50031"/>
                  <a:pt x="50031" y="0"/>
                  <a:pt x="111747" y="0"/>
                </a:cubicBezTo>
                <a:lnTo>
                  <a:pt x="3285388" y="0"/>
                </a:lnTo>
                <a:cubicBezTo>
                  <a:pt x="3347104" y="0"/>
                  <a:pt x="3397135" y="50031"/>
                  <a:pt x="3397135" y="111747"/>
                </a:cubicBezTo>
                <a:lnTo>
                  <a:pt x="3397135" y="1005724"/>
                </a:lnTo>
                <a:cubicBezTo>
                  <a:pt x="3397135" y="1067440"/>
                  <a:pt x="3347104" y="1117471"/>
                  <a:pt x="3285388" y="1117471"/>
                </a:cubicBezTo>
                <a:lnTo>
                  <a:pt x="111747" y="1117471"/>
                </a:lnTo>
                <a:cubicBezTo>
                  <a:pt x="50031" y="1117471"/>
                  <a:pt x="0" y="1067440"/>
                  <a:pt x="0" y="1005724"/>
                </a:cubicBezTo>
                <a:lnTo>
                  <a:pt x="0" y="1117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0830" tIns="61305" rIns="70830" bIns="61305" spcCol="1270" anchor="ctr"/>
          <a:lstStyle/>
          <a:p>
            <a:pPr algn="ctr">
              <a:defRPr/>
            </a:pPr>
            <a:r>
              <a:rPr lang="ru-RU" sz="1600" dirty="0">
                <a:solidFill>
                  <a:prstClr val="white"/>
                </a:solidFill>
              </a:rPr>
              <a:t>«</a:t>
            </a:r>
            <a:r>
              <a:rPr lang="ru-RU" sz="1600" dirty="0" err="1">
                <a:solidFill>
                  <a:prstClr val="white"/>
                </a:solidFill>
              </a:rPr>
              <a:t>Сіз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білесіз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бе</a:t>
            </a:r>
            <a:r>
              <a:rPr lang="ru-RU" sz="1600" dirty="0">
                <a:solidFill>
                  <a:prstClr val="white"/>
                </a:solidFill>
              </a:rPr>
              <a:t>, </a:t>
            </a:r>
            <a:r>
              <a:rPr lang="ru-RU" sz="1600" dirty="0" err="1">
                <a:solidFill>
                  <a:prstClr val="white"/>
                </a:solidFill>
              </a:rPr>
              <a:t>адамдар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сіз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сияқты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ренжігенде</a:t>
            </a:r>
            <a:r>
              <a:rPr lang="ru-RU" sz="1600" dirty="0">
                <a:solidFill>
                  <a:prstClr val="white"/>
                </a:solidFill>
              </a:rPr>
              <a:t>, </a:t>
            </a:r>
            <a:r>
              <a:rPr lang="ru-RU" sz="1600" dirty="0" err="1">
                <a:solidFill>
                  <a:prstClr val="white"/>
                </a:solidFill>
              </a:rPr>
              <a:t>олар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кейде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өлгісі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келеді</a:t>
            </a:r>
            <a:r>
              <a:rPr lang="ru-RU" sz="1600" dirty="0">
                <a:solidFill>
                  <a:prstClr val="white"/>
                </a:solidFill>
              </a:rPr>
              <a:t>. </a:t>
            </a:r>
            <a:r>
              <a:rPr lang="ru-RU" sz="1600" dirty="0" err="1">
                <a:solidFill>
                  <a:prstClr val="white"/>
                </a:solidFill>
              </a:rPr>
              <a:t>Менің білгім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келетіні</a:t>
            </a:r>
            <a:r>
              <a:rPr lang="ru-RU" sz="1600" dirty="0">
                <a:solidFill>
                  <a:prstClr val="white"/>
                </a:solidFill>
              </a:rPr>
              <a:t>, </a:t>
            </a:r>
            <a:r>
              <a:rPr lang="ru-RU" sz="1600" dirty="0" err="1">
                <a:solidFill>
                  <a:prstClr val="white"/>
                </a:solidFill>
              </a:rPr>
              <a:t>сізде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ондай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сезім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жоқ </a:t>
            </a:r>
            <a:r>
              <a:rPr lang="ru-RU" sz="1600" dirty="0">
                <a:solidFill>
                  <a:prstClr val="white"/>
                </a:solidFill>
              </a:rPr>
              <a:t>па?»</a:t>
            </a:r>
          </a:p>
        </p:txBody>
      </p:sp>
      <p:sp>
        <p:nvSpPr>
          <p:cNvPr id="7" name="Freeform 6"/>
          <p:cNvSpPr/>
          <p:nvPr/>
        </p:nvSpPr>
        <p:spPr>
          <a:xfrm>
            <a:off x="590550" y="3616325"/>
            <a:ext cx="3397250" cy="1117600"/>
          </a:xfrm>
          <a:custGeom>
            <a:avLst/>
            <a:gdLst>
              <a:gd name="connsiteX0" fmla="*/ 0 w 3397135"/>
              <a:gd name="connsiteY0" fmla="*/ 111747 h 1117471"/>
              <a:gd name="connsiteX1" fmla="*/ 111747 w 3397135"/>
              <a:gd name="connsiteY1" fmla="*/ 0 h 1117471"/>
              <a:gd name="connsiteX2" fmla="*/ 3285388 w 3397135"/>
              <a:gd name="connsiteY2" fmla="*/ 0 h 1117471"/>
              <a:gd name="connsiteX3" fmla="*/ 3397135 w 3397135"/>
              <a:gd name="connsiteY3" fmla="*/ 111747 h 1117471"/>
              <a:gd name="connsiteX4" fmla="*/ 3397135 w 3397135"/>
              <a:gd name="connsiteY4" fmla="*/ 1005724 h 1117471"/>
              <a:gd name="connsiteX5" fmla="*/ 3285388 w 3397135"/>
              <a:gd name="connsiteY5" fmla="*/ 1117471 h 1117471"/>
              <a:gd name="connsiteX6" fmla="*/ 111747 w 3397135"/>
              <a:gd name="connsiteY6" fmla="*/ 1117471 h 1117471"/>
              <a:gd name="connsiteX7" fmla="*/ 0 w 3397135"/>
              <a:gd name="connsiteY7" fmla="*/ 1005724 h 1117471"/>
              <a:gd name="connsiteX8" fmla="*/ 0 w 3397135"/>
              <a:gd name="connsiteY8" fmla="*/ 111747 h 111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117471">
                <a:moveTo>
                  <a:pt x="0" y="111747"/>
                </a:moveTo>
                <a:cubicBezTo>
                  <a:pt x="0" y="50031"/>
                  <a:pt x="50031" y="0"/>
                  <a:pt x="111747" y="0"/>
                </a:cubicBezTo>
                <a:lnTo>
                  <a:pt x="3285388" y="0"/>
                </a:lnTo>
                <a:cubicBezTo>
                  <a:pt x="3347104" y="0"/>
                  <a:pt x="3397135" y="50031"/>
                  <a:pt x="3397135" y="111747"/>
                </a:cubicBezTo>
                <a:lnTo>
                  <a:pt x="3397135" y="1005724"/>
                </a:lnTo>
                <a:cubicBezTo>
                  <a:pt x="3397135" y="1067440"/>
                  <a:pt x="3347104" y="1117471"/>
                  <a:pt x="3285388" y="1117471"/>
                </a:cubicBezTo>
                <a:lnTo>
                  <a:pt x="111747" y="1117471"/>
                </a:lnTo>
                <a:cubicBezTo>
                  <a:pt x="50031" y="1117471"/>
                  <a:pt x="0" y="1067440"/>
                  <a:pt x="0" y="1005724"/>
                </a:cubicBezTo>
                <a:lnTo>
                  <a:pt x="0" y="1117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1116192"/>
              <a:satOff val="6725"/>
              <a:lumOff val="539"/>
              <a:alphaOff val="0"/>
            </a:schemeClr>
          </a:fillRef>
          <a:effectRef idx="0">
            <a:schemeClr val="accent4">
              <a:hueOff val="-1116192"/>
              <a:satOff val="6725"/>
              <a:lumOff val="539"/>
              <a:alphaOff val="0"/>
            </a:schemeClr>
          </a:effectRef>
          <a:fontRef idx="minor">
            <a:schemeClr val="lt1"/>
          </a:fontRef>
        </p:style>
        <p:txBody>
          <a:bodyPr lIns="70830" tIns="61305" rIns="70830" bIns="61305" spcCol="1270" anchor="ctr"/>
          <a:lstStyle/>
          <a:p>
            <a:pPr algn="ctr">
              <a:defRPr/>
            </a:pPr>
            <a:r>
              <a:rPr lang="ru-RU" sz="1600" dirty="0">
                <a:solidFill>
                  <a:prstClr val="white"/>
                </a:solidFill>
              </a:rPr>
              <a:t>«Сен </a:t>
            </a:r>
            <a:r>
              <a:rPr lang="ru-RU" sz="1600" dirty="0" err="1">
                <a:solidFill>
                  <a:prstClr val="white"/>
                </a:solidFill>
              </a:rPr>
              <a:t>соңғы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кезде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көңілсіз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жүрсің</a:t>
            </a:r>
            <a:r>
              <a:rPr lang="ru-RU" sz="1600" dirty="0">
                <a:solidFill>
                  <a:prstClr val="white"/>
                </a:solidFill>
              </a:rPr>
              <a:t>. </a:t>
            </a:r>
            <a:r>
              <a:rPr lang="ru-RU" sz="1600" dirty="0" err="1">
                <a:solidFill>
                  <a:prstClr val="white"/>
                </a:solidFill>
              </a:rPr>
              <a:t>Менің білгім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келетіні</a:t>
            </a:r>
            <a:r>
              <a:rPr lang="ru-RU" sz="1600" dirty="0">
                <a:solidFill>
                  <a:prstClr val="white"/>
                </a:solidFill>
              </a:rPr>
              <a:t>: «Сен  суицид </a:t>
            </a:r>
            <a:r>
              <a:rPr lang="ru-RU" sz="1600" dirty="0" err="1">
                <a:solidFill>
                  <a:prstClr val="white"/>
                </a:solidFill>
              </a:rPr>
              <a:t>жасау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туралы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ойлап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жүрген жоқсың </a:t>
            </a:r>
            <a:r>
              <a:rPr lang="ru-RU" sz="1600" dirty="0">
                <a:solidFill>
                  <a:prstClr val="white"/>
                </a:solidFill>
              </a:rPr>
              <a:t>ба?»</a:t>
            </a:r>
          </a:p>
        </p:txBody>
      </p:sp>
      <p:sp>
        <p:nvSpPr>
          <p:cNvPr id="8" name="Freeform 7"/>
          <p:cNvSpPr/>
          <p:nvPr/>
        </p:nvSpPr>
        <p:spPr>
          <a:xfrm>
            <a:off x="590550" y="4906963"/>
            <a:ext cx="3397250" cy="1117600"/>
          </a:xfrm>
          <a:custGeom>
            <a:avLst/>
            <a:gdLst>
              <a:gd name="connsiteX0" fmla="*/ 0 w 3397135"/>
              <a:gd name="connsiteY0" fmla="*/ 111747 h 1117471"/>
              <a:gd name="connsiteX1" fmla="*/ 111747 w 3397135"/>
              <a:gd name="connsiteY1" fmla="*/ 0 h 1117471"/>
              <a:gd name="connsiteX2" fmla="*/ 3285388 w 3397135"/>
              <a:gd name="connsiteY2" fmla="*/ 0 h 1117471"/>
              <a:gd name="connsiteX3" fmla="*/ 3397135 w 3397135"/>
              <a:gd name="connsiteY3" fmla="*/ 111747 h 1117471"/>
              <a:gd name="connsiteX4" fmla="*/ 3397135 w 3397135"/>
              <a:gd name="connsiteY4" fmla="*/ 1005724 h 1117471"/>
              <a:gd name="connsiteX5" fmla="*/ 3285388 w 3397135"/>
              <a:gd name="connsiteY5" fmla="*/ 1117471 h 1117471"/>
              <a:gd name="connsiteX6" fmla="*/ 111747 w 3397135"/>
              <a:gd name="connsiteY6" fmla="*/ 1117471 h 1117471"/>
              <a:gd name="connsiteX7" fmla="*/ 0 w 3397135"/>
              <a:gd name="connsiteY7" fmla="*/ 1005724 h 1117471"/>
              <a:gd name="connsiteX8" fmla="*/ 0 w 3397135"/>
              <a:gd name="connsiteY8" fmla="*/ 111747 h 111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117471">
                <a:moveTo>
                  <a:pt x="0" y="111747"/>
                </a:moveTo>
                <a:cubicBezTo>
                  <a:pt x="0" y="50031"/>
                  <a:pt x="50031" y="0"/>
                  <a:pt x="111747" y="0"/>
                </a:cubicBezTo>
                <a:lnTo>
                  <a:pt x="3285388" y="0"/>
                </a:lnTo>
                <a:cubicBezTo>
                  <a:pt x="3347104" y="0"/>
                  <a:pt x="3397135" y="50031"/>
                  <a:pt x="3397135" y="111747"/>
                </a:cubicBezTo>
                <a:lnTo>
                  <a:pt x="3397135" y="1005724"/>
                </a:lnTo>
                <a:cubicBezTo>
                  <a:pt x="3397135" y="1067440"/>
                  <a:pt x="3347104" y="1117471"/>
                  <a:pt x="3285388" y="1117471"/>
                </a:cubicBezTo>
                <a:lnTo>
                  <a:pt x="111747" y="1117471"/>
                </a:lnTo>
                <a:cubicBezTo>
                  <a:pt x="50031" y="1117471"/>
                  <a:pt x="0" y="1067440"/>
                  <a:pt x="0" y="1005724"/>
                </a:cubicBezTo>
                <a:lnTo>
                  <a:pt x="0" y="1117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2232385"/>
              <a:satOff val="13449"/>
              <a:lumOff val="1078"/>
              <a:alphaOff val="0"/>
            </a:schemeClr>
          </a:fillRef>
          <a:effectRef idx="0">
            <a:schemeClr val="accent4">
              <a:hueOff val="-2232385"/>
              <a:satOff val="13449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lIns="70830" tIns="61305" rIns="70830" bIns="61305" spcCol="1270" anchor="ctr"/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«Сен </a:t>
            </a:r>
            <a:r>
              <a:rPr lang="ru-RU" dirty="0" err="1">
                <a:solidFill>
                  <a:prstClr val="white"/>
                </a:solidFill>
              </a:rPr>
              <a:t>өзіңе-өзін қол жұмсауды ойлап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err="1">
                <a:solidFill>
                  <a:prstClr val="white"/>
                </a:solidFill>
              </a:rPr>
              <a:t>жүрген жоқсың </a:t>
            </a:r>
            <a:r>
              <a:rPr lang="ru-RU" dirty="0">
                <a:solidFill>
                  <a:prstClr val="white"/>
                </a:solidFill>
              </a:rPr>
              <a:t>ба?»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35513" y="620713"/>
            <a:ext cx="4246562" cy="5688012"/>
          </a:xfrm>
          <a:custGeom>
            <a:avLst/>
            <a:gdLst>
              <a:gd name="connsiteX0" fmla="*/ 0 w 4246419"/>
              <a:gd name="connsiteY0" fmla="*/ 424642 h 5688037"/>
              <a:gd name="connsiteX1" fmla="*/ 424642 w 4246419"/>
              <a:gd name="connsiteY1" fmla="*/ 0 h 5688037"/>
              <a:gd name="connsiteX2" fmla="*/ 3821777 w 4246419"/>
              <a:gd name="connsiteY2" fmla="*/ 0 h 5688037"/>
              <a:gd name="connsiteX3" fmla="*/ 4246419 w 4246419"/>
              <a:gd name="connsiteY3" fmla="*/ 424642 h 5688037"/>
              <a:gd name="connsiteX4" fmla="*/ 4246419 w 4246419"/>
              <a:gd name="connsiteY4" fmla="*/ 5263395 h 5688037"/>
              <a:gd name="connsiteX5" fmla="*/ 3821777 w 4246419"/>
              <a:gd name="connsiteY5" fmla="*/ 5688037 h 5688037"/>
              <a:gd name="connsiteX6" fmla="*/ 424642 w 4246419"/>
              <a:gd name="connsiteY6" fmla="*/ 5688037 h 5688037"/>
              <a:gd name="connsiteX7" fmla="*/ 0 w 4246419"/>
              <a:gd name="connsiteY7" fmla="*/ 5263395 h 5688037"/>
              <a:gd name="connsiteX8" fmla="*/ 0 w 4246419"/>
              <a:gd name="connsiteY8" fmla="*/ 424642 h 568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46419" h="5688037">
                <a:moveTo>
                  <a:pt x="0" y="424642"/>
                </a:moveTo>
                <a:cubicBezTo>
                  <a:pt x="0" y="190119"/>
                  <a:pt x="190119" y="0"/>
                  <a:pt x="424642" y="0"/>
                </a:cubicBezTo>
                <a:lnTo>
                  <a:pt x="3821777" y="0"/>
                </a:lnTo>
                <a:cubicBezTo>
                  <a:pt x="4056300" y="0"/>
                  <a:pt x="4246419" y="190119"/>
                  <a:pt x="4246419" y="424642"/>
                </a:cubicBezTo>
                <a:lnTo>
                  <a:pt x="4246419" y="5263395"/>
                </a:lnTo>
                <a:cubicBezTo>
                  <a:pt x="4246419" y="5497918"/>
                  <a:pt x="4056300" y="5688037"/>
                  <a:pt x="3821777" y="5688037"/>
                </a:cubicBezTo>
                <a:lnTo>
                  <a:pt x="424642" y="5688037"/>
                </a:lnTo>
                <a:cubicBezTo>
                  <a:pt x="190119" y="5688037"/>
                  <a:pt x="0" y="5497918"/>
                  <a:pt x="0" y="5263395"/>
                </a:cubicBezTo>
                <a:lnTo>
                  <a:pt x="0" y="42464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67640" tIns="167640" rIns="167640" bIns="4149266" spcCol="1270" anchor="ctr"/>
          <a:lstStyle/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АЙНАЛМА ЖОЛ</a:t>
            </a:r>
            <a:endParaRPr lang="it-IT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156200" y="1916113"/>
            <a:ext cx="3397250" cy="2663825"/>
          </a:xfrm>
          <a:custGeom>
            <a:avLst/>
            <a:gdLst>
              <a:gd name="connsiteX0" fmla="*/ 0 w 3397135"/>
              <a:gd name="connsiteY0" fmla="*/ 171502 h 1715020"/>
              <a:gd name="connsiteX1" fmla="*/ 171502 w 3397135"/>
              <a:gd name="connsiteY1" fmla="*/ 0 h 1715020"/>
              <a:gd name="connsiteX2" fmla="*/ 3225633 w 3397135"/>
              <a:gd name="connsiteY2" fmla="*/ 0 h 1715020"/>
              <a:gd name="connsiteX3" fmla="*/ 3397135 w 3397135"/>
              <a:gd name="connsiteY3" fmla="*/ 171502 h 1715020"/>
              <a:gd name="connsiteX4" fmla="*/ 3397135 w 3397135"/>
              <a:gd name="connsiteY4" fmla="*/ 1543518 h 1715020"/>
              <a:gd name="connsiteX5" fmla="*/ 3225633 w 3397135"/>
              <a:gd name="connsiteY5" fmla="*/ 1715020 h 1715020"/>
              <a:gd name="connsiteX6" fmla="*/ 171502 w 3397135"/>
              <a:gd name="connsiteY6" fmla="*/ 1715020 h 1715020"/>
              <a:gd name="connsiteX7" fmla="*/ 0 w 3397135"/>
              <a:gd name="connsiteY7" fmla="*/ 1543518 h 1715020"/>
              <a:gd name="connsiteX8" fmla="*/ 0 w 3397135"/>
              <a:gd name="connsiteY8" fmla="*/ 171502 h 171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715020">
                <a:moveTo>
                  <a:pt x="0" y="171502"/>
                </a:moveTo>
                <a:cubicBezTo>
                  <a:pt x="0" y="76784"/>
                  <a:pt x="76784" y="0"/>
                  <a:pt x="171502" y="0"/>
                </a:cubicBezTo>
                <a:lnTo>
                  <a:pt x="3225633" y="0"/>
                </a:lnTo>
                <a:cubicBezTo>
                  <a:pt x="3320351" y="0"/>
                  <a:pt x="3397135" y="76784"/>
                  <a:pt x="3397135" y="171502"/>
                </a:cubicBezTo>
                <a:lnTo>
                  <a:pt x="3397135" y="1543518"/>
                </a:lnTo>
                <a:cubicBezTo>
                  <a:pt x="3397135" y="1638236"/>
                  <a:pt x="3320351" y="1715020"/>
                  <a:pt x="3225633" y="1715020"/>
                </a:cubicBezTo>
                <a:lnTo>
                  <a:pt x="171502" y="1715020"/>
                </a:lnTo>
                <a:cubicBezTo>
                  <a:pt x="76784" y="1715020"/>
                  <a:pt x="0" y="1638236"/>
                  <a:pt x="0" y="1543518"/>
                </a:cubicBezTo>
                <a:lnTo>
                  <a:pt x="0" y="1715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3348577"/>
              <a:satOff val="20174"/>
              <a:lumOff val="1617"/>
              <a:alphaOff val="0"/>
            </a:schemeClr>
          </a:fillRef>
          <a:effectRef idx="0">
            <a:schemeClr val="accent4">
              <a:hueOff val="-3348577"/>
              <a:satOff val="20174"/>
              <a:lumOff val="1617"/>
              <a:alphaOff val="0"/>
            </a:schemeClr>
          </a:effectRef>
          <a:fontRef idx="minor">
            <a:schemeClr val="lt1"/>
          </a:fontRef>
        </p:style>
        <p:txBody>
          <a:bodyPr lIns="88331" tIns="78806" rIns="88331" bIns="78806" spcCol="1270" anchor="ctr"/>
          <a:lstStyle/>
          <a:p>
            <a:pPr algn="ctr">
              <a:defRPr/>
            </a:pPr>
            <a:r>
              <a:rPr lang="ru-RU" sz="1600" dirty="0">
                <a:solidFill>
                  <a:prstClr val="white"/>
                </a:solidFill>
              </a:rPr>
              <a:t>Сен </a:t>
            </a:r>
            <a:r>
              <a:rPr lang="ru-RU" sz="1600" dirty="0" err="1">
                <a:solidFill>
                  <a:prstClr val="white"/>
                </a:solidFill>
              </a:rPr>
              <a:t>соңғы кезде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расында</a:t>
            </a:r>
            <a:r>
              <a:rPr lang="ru-RU" sz="1600" dirty="0">
                <a:solidFill>
                  <a:prstClr val="white"/>
                </a:solidFill>
              </a:rPr>
              <a:t> да </a:t>
            </a:r>
            <a:r>
              <a:rPr lang="ru-RU" sz="1600" dirty="0" err="1">
                <a:solidFill>
                  <a:prstClr val="white"/>
                </a:solidFill>
              </a:rPr>
              <a:t>көңілсіз жүрсің және </a:t>
            </a:r>
            <a:r>
              <a:rPr lang="ru-RU" sz="1600" dirty="0">
                <a:solidFill>
                  <a:prstClr val="white"/>
                </a:solidFill>
              </a:rPr>
              <a:t>мен </a:t>
            </a:r>
            <a:r>
              <a:rPr lang="ru-RU" sz="1600" dirty="0" err="1">
                <a:solidFill>
                  <a:prstClr val="white"/>
                </a:solidFill>
              </a:rPr>
              <a:t>кеше</a:t>
            </a:r>
            <a:r>
              <a:rPr lang="ru-RU" sz="1600" dirty="0">
                <a:solidFill>
                  <a:prstClr val="white"/>
                </a:solidFill>
              </a:rPr>
              <a:t>, сен </a:t>
            </a:r>
            <a:r>
              <a:rPr lang="ru-RU" sz="1600" dirty="0" err="1">
                <a:solidFill>
                  <a:prstClr val="white"/>
                </a:solidFill>
              </a:rPr>
              <a:t>өзіңнің істеп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жүргеніңе </a:t>
            </a:r>
            <a:r>
              <a:rPr lang="ru-RU" sz="1600" dirty="0">
                <a:solidFill>
                  <a:prstClr val="white"/>
                </a:solidFill>
              </a:rPr>
              <a:t>аса </a:t>
            </a:r>
            <a:r>
              <a:rPr lang="ru-RU" sz="1600" dirty="0" err="1">
                <a:solidFill>
                  <a:prstClr val="white"/>
                </a:solidFill>
              </a:rPr>
              <a:t>сенімді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емес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екеніңді естігендей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болдым</a:t>
            </a:r>
            <a:r>
              <a:rPr lang="ru-RU" sz="1600" dirty="0">
                <a:solidFill>
                  <a:prstClr val="white"/>
                </a:solidFill>
              </a:rPr>
              <a:t>. </a:t>
            </a:r>
            <a:r>
              <a:rPr lang="ru-RU" sz="1600" dirty="0" err="1">
                <a:solidFill>
                  <a:prstClr val="white"/>
                </a:solidFill>
              </a:rPr>
              <a:t>Кейде</a:t>
            </a:r>
            <a:r>
              <a:rPr lang="ru-RU" sz="1600" dirty="0">
                <a:solidFill>
                  <a:prstClr val="white"/>
                </a:solidFill>
              </a:rPr>
              <a:t>, </a:t>
            </a:r>
            <a:r>
              <a:rPr lang="ru-RU" sz="1600" dirty="0" err="1">
                <a:solidFill>
                  <a:prstClr val="white"/>
                </a:solidFill>
              </a:rPr>
              <a:t>адамдар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мұндай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жағдайға</a:t>
            </a:r>
            <a:r>
              <a:rPr lang="ru-RU" sz="1600" dirty="0">
                <a:solidFill>
                  <a:prstClr val="white"/>
                </a:solidFill>
              </a:rPr>
              <a:t> тап </a:t>
            </a:r>
            <a:r>
              <a:rPr lang="ru-RU" sz="1600" dirty="0" err="1">
                <a:solidFill>
                  <a:prstClr val="white"/>
                </a:solidFill>
              </a:rPr>
              <a:t>болғанда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кейбір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нәрсе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үмітсіз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болып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көрінуі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мүмкін</a:t>
            </a:r>
            <a:r>
              <a:rPr lang="ru-RU" sz="1600" dirty="0">
                <a:solidFill>
                  <a:prstClr val="white"/>
                </a:solidFill>
              </a:rPr>
              <a:t>. </a:t>
            </a:r>
            <a:r>
              <a:rPr lang="ru-RU" sz="1600" dirty="0" err="1">
                <a:solidFill>
                  <a:prstClr val="white"/>
                </a:solidFill>
              </a:rPr>
              <a:t>Менің білгім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келетіні</a:t>
            </a:r>
            <a:r>
              <a:rPr lang="ru-RU" sz="1600" dirty="0">
                <a:solidFill>
                  <a:prstClr val="white"/>
                </a:solidFill>
              </a:rPr>
              <a:t>, сен </a:t>
            </a:r>
            <a:r>
              <a:rPr lang="ru-RU" sz="1600" dirty="0" err="1">
                <a:solidFill>
                  <a:prstClr val="white"/>
                </a:solidFill>
              </a:rPr>
              <a:t>өзіңе қол жұмсауды ойлап</a:t>
            </a:r>
            <a:r>
              <a:rPr lang="ru-RU" sz="1600" dirty="0">
                <a:solidFill>
                  <a:prstClr val="white"/>
                </a:solidFill>
              </a:rPr>
              <a:t> </a:t>
            </a:r>
            <a:r>
              <a:rPr lang="ru-RU" sz="1600" dirty="0" err="1">
                <a:solidFill>
                  <a:prstClr val="white"/>
                </a:solidFill>
              </a:rPr>
              <a:t>жүрген жоқсың </a:t>
            </a:r>
            <a:r>
              <a:rPr lang="ru-RU" sz="1600" dirty="0">
                <a:solidFill>
                  <a:prstClr val="white"/>
                </a:solidFill>
              </a:rPr>
              <a:t>ба?»</a:t>
            </a:r>
          </a:p>
        </p:txBody>
      </p:sp>
      <p:sp>
        <p:nvSpPr>
          <p:cNvPr id="11" name="Freeform 10"/>
          <p:cNvSpPr/>
          <p:nvPr/>
        </p:nvSpPr>
        <p:spPr>
          <a:xfrm>
            <a:off x="5156200" y="4581525"/>
            <a:ext cx="3397250" cy="1441450"/>
          </a:xfrm>
          <a:custGeom>
            <a:avLst/>
            <a:gdLst>
              <a:gd name="connsiteX0" fmla="*/ 0 w 3397135"/>
              <a:gd name="connsiteY0" fmla="*/ 171502 h 1715020"/>
              <a:gd name="connsiteX1" fmla="*/ 171502 w 3397135"/>
              <a:gd name="connsiteY1" fmla="*/ 0 h 1715020"/>
              <a:gd name="connsiteX2" fmla="*/ 3225633 w 3397135"/>
              <a:gd name="connsiteY2" fmla="*/ 0 h 1715020"/>
              <a:gd name="connsiteX3" fmla="*/ 3397135 w 3397135"/>
              <a:gd name="connsiteY3" fmla="*/ 171502 h 1715020"/>
              <a:gd name="connsiteX4" fmla="*/ 3397135 w 3397135"/>
              <a:gd name="connsiteY4" fmla="*/ 1543518 h 1715020"/>
              <a:gd name="connsiteX5" fmla="*/ 3225633 w 3397135"/>
              <a:gd name="connsiteY5" fmla="*/ 1715020 h 1715020"/>
              <a:gd name="connsiteX6" fmla="*/ 171502 w 3397135"/>
              <a:gd name="connsiteY6" fmla="*/ 1715020 h 1715020"/>
              <a:gd name="connsiteX7" fmla="*/ 0 w 3397135"/>
              <a:gd name="connsiteY7" fmla="*/ 1543518 h 1715020"/>
              <a:gd name="connsiteX8" fmla="*/ 0 w 3397135"/>
              <a:gd name="connsiteY8" fmla="*/ 171502 h 171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97135" h="1715020">
                <a:moveTo>
                  <a:pt x="0" y="171502"/>
                </a:moveTo>
                <a:cubicBezTo>
                  <a:pt x="0" y="76784"/>
                  <a:pt x="76784" y="0"/>
                  <a:pt x="171502" y="0"/>
                </a:cubicBezTo>
                <a:lnTo>
                  <a:pt x="3225633" y="0"/>
                </a:lnTo>
                <a:cubicBezTo>
                  <a:pt x="3320351" y="0"/>
                  <a:pt x="3397135" y="76784"/>
                  <a:pt x="3397135" y="171502"/>
                </a:cubicBezTo>
                <a:lnTo>
                  <a:pt x="3397135" y="1543518"/>
                </a:lnTo>
                <a:cubicBezTo>
                  <a:pt x="3397135" y="1638236"/>
                  <a:pt x="3320351" y="1715020"/>
                  <a:pt x="3225633" y="1715020"/>
                </a:cubicBezTo>
                <a:lnTo>
                  <a:pt x="171502" y="1715020"/>
                </a:lnTo>
                <a:cubicBezTo>
                  <a:pt x="76784" y="1715020"/>
                  <a:pt x="0" y="1638236"/>
                  <a:pt x="0" y="1543518"/>
                </a:cubicBezTo>
                <a:lnTo>
                  <a:pt x="0" y="1715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 lIns="88331" tIns="78806" rIns="88331" bIns="78806" spcCol="1270" anchor="ctr"/>
          <a:lstStyle/>
          <a:p>
            <a:pPr algn="ctr">
              <a:defRPr/>
            </a:pPr>
            <a:r>
              <a:rPr lang="ru-RU" dirty="0">
                <a:solidFill>
                  <a:prstClr val="white"/>
                </a:solidFill>
              </a:rPr>
              <a:t>«Сен </a:t>
            </a:r>
            <a:r>
              <a:rPr lang="ru-RU" dirty="0" err="1">
                <a:solidFill>
                  <a:prstClr val="white"/>
                </a:solidFill>
              </a:rPr>
              <a:t>ұйықтап кетіп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err="1">
                <a:solidFill>
                  <a:prstClr val="white"/>
                </a:solidFill>
              </a:rPr>
              <a:t>қайта оянбауды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err="1">
                <a:solidFill>
                  <a:prstClr val="white"/>
                </a:solidFill>
              </a:rPr>
              <a:t>қалаған кездерің болды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err="1">
                <a:solidFill>
                  <a:prstClr val="white"/>
                </a:solidFill>
              </a:rPr>
              <a:t>ма</a:t>
            </a:r>
            <a:r>
              <a:rPr lang="ru-RU" dirty="0">
                <a:solidFill>
                  <a:prstClr val="white"/>
                </a:solidFill>
              </a:rPr>
              <a:t>?»</a:t>
            </a:r>
          </a:p>
        </p:txBody>
      </p:sp>
      <p:sp>
        <p:nvSpPr>
          <p:cNvPr id="56329" name="TextBox 5"/>
          <p:cNvSpPr txBox="1">
            <a:spLocks noChangeArrowheads="1"/>
          </p:cNvSpPr>
          <p:nvPr/>
        </p:nvSpPr>
        <p:spPr bwMode="auto">
          <a:xfrm>
            <a:off x="166688" y="6343650"/>
            <a:ext cx="8639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>
                <a:solidFill>
                  <a:prstClr val="white"/>
                </a:solidFill>
              </a:rPr>
              <a:t>Дерек көзі: </a:t>
            </a:r>
            <a:r>
              <a:rPr lang="en-US" altLang="en-US" sz="1400">
                <a:solidFill>
                  <a:prstClr val="white"/>
                </a:solidFill>
              </a:rPr>
              <a:t>QPR, </a:t>
            </a:r>
            <a:r>
              <a:rPr lang="ru-RU" altLang="en-US" sz="1400">
                <a:solidFill>
                  <a:prstClr val="white"/>
                </a:solidFill>
              </a:rPr>
              <a:t>Сұрақ қой, сендір және бағытта</a:t>
            </a:r>
          </a:p>
        </p:txBody>
      </p:sp>
      <p:sp>
        <p:nvSpPr>
          <p:cNvPr id="56330" name="Rectangle 11"/>
          <p:cNvSpPr>
            <a:spLocks noChangeArrowheads="1"/>
          </p:cNvSpPr>
          <p:nvPr/>
        </p:nvSpPr>
        <p:spPr bwMode="auto">
          <a:xfrm>
            <a:off x="827088" y="622300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94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1925" y="663575"/>
            <a:ext cx="8820150" cy="89376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ӨЗ-ӨЗІІҢЕ ҚОЛ </a:t>
            </a:r>
            <a:r>
              <a:rPr lang="ru-RU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жұмсау </a:t>
            </a:r>
            <a:r>
              <a:rPr lang="ru-RU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ТУРАЛЫ СҰРАҚТЫ </a:t>
            </a: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 </a:t>
            </a:r>
            <a:r>
              <a:rPr lang="ru-RU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ҚОЮҒА </a:t>
            </a:r>
            <a:r>
              <a:rPr lang="ru-RU" sz="4000" u="sng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БОЛМАЙДЫ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print"/>
          <a:srcRect l="15552"/>
          <a:stretch/>
        </p:blipFill>
        <p:spPr>
          <a:xfrm>
            <a:off x="2339975" y="1946275"/>
            <a:ext cx="4032250" cy="4006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7348" name="Content Placeholder 13"/>
          <p:cNvSpPr>
            <a:spLocks noGrp="1"/>
          </p:cNvSpPr>
          <p:nvPr>
            <p:ph idx="1"/>
          </p:nvPr>
        </p:nvSpPr>
        <p:spPr>
          <a:xfrm>
            <a:off x="161925" y="1916113"/>
            <a:ext cx="8820150" cy="4392612"/>
          </a:xfrm>
        </p:spPr>
        <p:txBody>
          <a:bodyPr anchor="ctr"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altLang="en-US" b="1" dirty="0" smtClean="0"/>
              <a:t>•Сен </a:t>
            </a:r>
            <a:r>
              <a:rPr lang="ru-RU" altLang="en-US" b="1" dirty="0" err="1" smtClean="0"/>
              <a:t>өз-өзіңе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қол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жұмсауды</a:t>
            </a:r>
            <a:r>
              <a:rPr lang="ru-RU" altLang="en-US" b="1" dirty="0" smtClean="0"/>
              <a:t>  </a:t>
            </a:r>
            <a:r>
              <a:rPr lang="ru-RU" altLang="en-US" b="1" dirty="0" err="1" smtClean="0"/>
              <a:t>ойлап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жүрген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жоқсың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ғой</a:t>
            </a:r>
            <a:r>
              <a:rPr lang="ru-RU" altLang="en-US" b="1" dirty="0" smtClean="0"/>
              <a:t>, </a:t>
            </a:r>
            <a:r>
              <a:rPr lang="ru-RU" altLang="en-US" b="1" dirty="0" err="1" smtClean="0"/>
              <a:t>солай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емес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пе</a:t>
            </a:r>
            <a:r>
              <a:rPr lang="ru-RU" altLang="en-US" b="1" dirty="0" smtClean="0"/>
              <a:t>?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en-US" b="1" dirty="0" smtClean="0"/>
              <a:t>• Сен </a:t>
            </a:r>
            <a:r>
              <a:rPr lang="ru-RU" altLang="en-US" b="1" dirty="0" err="1" smtClean="0"/>
              <a:t>қандай</a:t>
            </a:r>
            <a:r>
              <a:rPr lang="ru-RU" altLang="en-US" b="1" dirty="0" smtClean="0"/>
              <a:t> да </a:t>
            </a:r>
            <a:r>
              <a:rPr lang="ru-RU" altLang="en-US" b="1" dirty="0" err="1" smtClean="0"/>
              <a:t>бір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ақымақтық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немесе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ессіз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әрекет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жасағалы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жүрген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жоқсын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ғой</a:t>
            </a:r>
            <a:r>
              <a:rPr lang="ru-RU" altLang="en-US" b="1" dirty="0" smtClean="0"/>
              <a:t>, </a:t>
            </a:r>
            <a:r>
              <a:rPr lang="ru-RU" altLang="en-US" b="1" dirty="0" err="1" smtClean="0"/>
              <a:t>солай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емес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пе</a:t>
            </a:r>
            <a:r>
              <a:rPr lang="ru-RU" altLang="en-US" b="1" dirty="0" smtClean="0"/>
              <a:t>?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en-US" b="1" dirty="0" smtClean="0"/>
              <a:t>• </a:t>
            </a:r>
            <a:r>
              <a:rPr lang="ru-RU" altLang="en-US" b="1" dirty="0" err="1" smtClean="0"/>
              <a:t>Өз-өзіне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қол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жұмсау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ақымақтық</a:t>
            </a:r>
            <a:r>
              <a:rPr lang="ru-RU" altLang="en-US" b="1" dirty="0" smtClean="0"/>
              <a:t>. Сен </a:t>
            </a:r>
            <a:r>
              <a:rPr lang="ru-RU" altLang="en-US" b="1" dirty="0" err="1" smtClean="0"/>
              <a:t>ол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туралы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ойлап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жүрген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жоқ</a:t>
            </a:r>
            <a:r>
              <a:rPr lang="ru-RU" altLang="en-US" b="1" dirty="0" smtClean="0"/>
              <a:t> </a:t>
            </a:r>
            <a:r>
              <a:rPr lang="ru-RU" altLang="en-US" b="1" dirty="0" err="1" smtClean="0"/>
              <a:t>шығарсың</a:t>
            </a:r>
            <a:r>
              <a:rPr lang="ru-RU" altLang="en-US" b="1" dirty="0" smtClean="0"/>
              <a:t>?</a:t>
            </a:r>
          </a:p>
        </p:txBody>
      </p:sp>
      <p:sp>
        <p:nvSpPr>
          <p:cNvPr id="57349" name="TextBox 5"/>
          <p:cNvSpPr txBox="1">
            <a:spLocks noChangeArrowheads="1"/>
          </p:cNvSpPr>
          <p:nvPr/>
        </p:nvSpPr>
        <p:spPr bwMode="auto">
          <a:xfrm>
            <a:off x="342900" y="6550025"/>
            <a:ext cx="8639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>
                <a:solidFill>
                  <a:prstClr val="black"/>
                </a:solidFill>
              </a:rPr>
              <a:t>Дерек көзі: </a:t>
            </a:r>
            <a:r>
              <a:rPr lang="en-US" altLang="en-US" sz="1400">
                <a:solidFill>
                  <a:prstClr val="black"/>
                </a:solidFill>
              </a:rPr>
              <a:t>QPR, </a:t>
            </a:r>
            <a:r>
              <a:rPr lang="ru-RU" altLang="en-US" sz="1400">
                <a:solidFill>
                  <a:prstClr val="black"/>
                </a:solidFill>
              </a:rPr>
              <a:t>Сұрақ қой, сендір және бағытта</a:t>
            </a:r>
          </a:p>
        </p:txBody>
      </p:sp>
    </p:spTree>
    <p:extLst>
      <p:ext uri="{BB962C8B-B14F-4D97-AF65-F5344CB8AC3E}">
        <p14:creationId xmlns:p14="http://schemas.microsoft.com/office/powerpoint/2010/main" xmlns="" val="2996619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663575"/>
            <a:ext cx="8820150" cy="89376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ӨМІР СҮРУГЕ АДАМНЫҢ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КӨЗІН ҚАЛАЙ ЖЕТКІЗУГЕ БОЛАДЫ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773238"/>
            <a:ext cx="5073650" cy="4535487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Мәселені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тыңдаңыз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және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бар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назарыңызды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аударыңыз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– «не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дұрыс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болмады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»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сұрағынан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бастаңыз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Сөзін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үзбеңіз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Пайымдауға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асықпаңыз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Жаттанды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сөзден аулақ болыңыз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Сабыр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сақтаңыз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Шешімін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табуға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асықпаңыз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80112" y="1916832"/>
            <a:ext cx="3290108" cy="3708112"/>
          </a:xfrm>
          <a:prstGeom prst="rect">
            <a:avLst/>
          </a:prstGeom>
          <a:solidFill>
            <a:schemeClr val="bg1"/>
          </a:solidFill>
          <a:ln w="114300" cmpd="sng"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ЕСТЕ САҚТАҢЫЗ:</a:t>
            </a:r>
          </a:p>
          <a:p>
            <a:pPr>
              <a:defRPr/>
            </a:pPr>
            <a:r>
              <a:rPr lang="ru-RU" sz="2800" dirty="0" err="1" smtClean="0">
                <a:solidFill>
                  <a:srgbClr val="1F497D">
                    <a:lumMod val="50000"/>
                  </a:srgbClr>
                </a:solidFill>
              </a:rPr>
              <a:t>Өз-өзіне қол жұмсағысы </a:t>
            </a:r>
            <a:r>
              <a:rPr lang="ru-RU" sz="2800" dirty="0" err="1">
                <a:solidFill>
                  <a:srgbClr val="1F497D">
                    <a:lumMod val="50000"/>
                  </a:srgbClr>
                </a:solidFill>
              </a:rPr>
              <a:t>келетін</a:t>
            </a:r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800" dirty="0" err="1">
                <a:solidFill>
                  <a:srgbClr val="1F497D">
                    <a:lumMod val="50000"/>
                  </a:srgbClr>
                </a:solidFill>
              </a:rPr>
              <a:t>адамдардың көпшілігі өмір сүру жолын</a:t>
            </a:r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2800" dirty="0" err="1">
                <a:solidFill>
                  <a:srgbClr val="1F497D">
                    <a:lumMod val="50000"/>
                  </a:srgbClr>
                </a:solidFill>
              </a:rPr>
              <a:t>тапқысы келеді</a:t>
            </a:r>
            <a:endParaRPr lang="ru-RU" sz="28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8375" name="TextBox 5"/>
          <p:cNvSpPr txBox="1">
            <a:spLocks noChangeArrowheads="1"/>
          </p:cNvSpPr>
          <p:nvPr/>
        </p:nvSpPr>
        <p:spPr bwMode="auto">
          <a:xfrm>
            <a:off x="342900" y="6550025"/>
            <a:ext cx="8639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400">
                <a:solidFill>
                  <a:prstClr val="black"/>
                </a:solidFill>
              </a:rPr>
              <a:t>Дерек көзі: </a:t>
            </a:r>
            <a:r>
              <a:rPr lang="en-US" altLang="en-US" sz="1400">
                <a:solidFill>
                  <a:prstClr val="black"/>
                </a:solidFill>
              </a:rPr>
              <a:t>QPR, </a:t>
            </a:r>
            <a:r>
              <a:rPr lang="ru-RU" altLang="en-US" sz="1400">
                <a:solidFill>
                  <a:prstClr val="black"/>
                </a:solidFill>
              </a:rPr>
              <a:t>Сұрақ қой, сендір және бағытта</a:t>
            </a:r>
          </a:p>
        </p:txBody>
      </p:sp>
    </p:spTree>
    <p:extLst>
      <p:ext uri="{BB962C8B-B14F-4D97-AF65-F5344CB8AC3E}">
        <p14:creationId xmlns:p14="http://schemas.microsoft.com/office/powerpoint/2010/main" xmlns="" val="461359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TEKEEPER TRAINING_КАЗ_44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1668</Words>
  <Application>Microsoft Office PowerPoint</Application>
  <PresentationFormat>Экран (4:3)</PresentationFormat>
  <Paragraphs>123</Paragraphs>
  <Slides>16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GATEKEEPER TRAINING_КАЗ_44slides</vt:lpstr>
      <vt:lpstr>«Қауіп тобындағы» балаларға көмек көрсетудегі мұғалімнің рөлі</vt:lpstr>
      <vt:lpstr>«Қауіп тобындағы» оқушыны байқасам мен не істей аламын?</vt:lpstr>
      <vt:lpstr>Слайд 3</vt:lpstr>
      <vt:lpstr>Слайд 4</vt:lpstr>
      <vt:lpstr>Слайд 5</vt:lpstr>
      <vt:lpstr>ҚАЛАЙ СҰРАҚ ҚОЮ БОЙЫНША КЕҢЕСТЕР</vt:lpstr>
      <vt:lpstr>Слайд 7</vt:lpstr>
      <vt:lpstr>ӨЗ-ӨЗІІҢЕ ҚОЛ жұмсау ТУРАЛЫ СҰРАҚТЫ ҚАЛАЙ ҚОЮҒА БОЛМАЙДЫ</vt:lpstr>
      <vt:lpstr>ӨМІР СҮРУГЕ АДАМНЫҢ КӨЗІН ҚАЛАЙ ЖЕТКІЗУГЕ БОЛАДЫ</vt:lpstr>
      <vt:lpstr>ӨМІР СҮРУГЕ АДАМНЫҢ КӨЗІН ҚАЛАЙ ЖЕТКІЗУГЕ БОЛАДЫ</vt:lpstr>
      <vt:lpstr>БАСҚА АДАМДАРДЫ ЖҰМЫЛДЫРЫҢЫЗ </vt:lpstr>
      <vt:lpstr>СҰРАҢЫЗ...</vt:lpstr>
      <vt:lpstr>МЕДИЦИНАЛЫҚ ҚЫЗМЕТКЕРГЕ НЕМЕСЕ  МЕДИЦИНАЛЫҚ ОРТАЛЫҚҚА БАҒЫТТАУ</vt:lpstr>
      <vt:lpstr>ҚОРЫТЫНДЫЛАЙМЫЗ...</vt:lpstr>
      <vt:lpstr>ҚОРЫТЫНДЫ ШЫҒАРУ...</vt:lpstr>
      <vt:lpstr>ҚАМҚОРЛЫҚ КӨРСЕТІП, КӨҢІЛ БӨЛУ ӨМІРДІ ҚҰТҚАРУЫ МҮМКІН!!!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Қауіп-қатер тобындағы балаларға көмек көрсетудегі мұғалімнің рөлі</dc:title>
  <dc:creator>HP</dc:creator>
  <cp:lastModifiedBy>Windows User</cp:lastModifiedBy>
  <cp:revision>8</cp:revision>
  <dcterms:created xsi:type="dcterms:W3CDTF">2017-09-11T05:17:30Z</dcterms:created>
  <dcterms:modified xsi:type="dcterms:W3CDTF">2018-01-29T05:54:51Z</dcterms:modified>
</cp:coreProperties>
</file>