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3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92EB1B-E6B2-426D-8C9D-7A4954E1028C}"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3702655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92EB1B-E6B2-426D-8C9D-7A4954E1028C}"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2772214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92EB1B-E6B2-426D-8C9D-7A4954E1028C}"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571979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92EB1B-E6B2-426D-8C9D-7A4954E1028C}"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620334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92EB1B-E6B2-426D-8C9D-7A4954E1028C}" type="datetimeFigureOut">
              <a:rPr lang="ru-RU" smtClean="0"/>
              <a:t>21.01.2018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3334275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92EB1B-E6B2-426D-8C9D-7A4954E1028C}" type="datetimeFigureOut">
              <a:rPr lang="ru-RU" smtClean="0"/>
              <a:t>21.01.2018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504925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92EB1B-E6B2-426D-8C9D-7A4954E1028C}" type="datetimeFigureOut">
              <a:rPr lang="ru-RU" smtClean="0"/>
              <a:t>21.01.2018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2249032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92EB1B-E6B2-426D-8C9D-7A4954E1028C}" type="datetimeFigureOut">
              <a:rPr lang="ru-RU" smtClean="0"/>
              <a:t>21.01.2018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356433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92EB1B-E6B2-426D-8C9D-7A4954E1028C}" type="datetimeFigureOut">
              <a:rPr lang="ru-RU" smtClean="0"/>
              <a:t>21.01.2018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233305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792EB1B-E6B2-426D-8C9D-7A4954E1028C}" type="datetimeFigureOut">
              <a:rPr lang="ru-RU" smtClean="0"/>
              <a:t>21.01.2018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1395264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792EB1B-E6B2-426D-8C9D-7A4954E1028C}" type="datetimeFigureOut">
              <a:rPr lang="ru-RU" smtClean="0"/>
              <a:t>21.01.2018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FA0078-AEF3-40B3-9A23-CB2BF44A8E65}" type="slidenum">
              <a:rPr lang="ru-RU" smtClean="0"/>
              <a:t>‹#›</a:t>
            </a:fld>
            <a:endParaRPr lang="ru-RU"/>
          </a:p>
        </p:txBody>
      </p:sp>
    </p:spTree>
    <p:extLst>
      <p:ext uri="{BB962C8B-B14F-4D97-AF65-F5344CB8AC3E}">
        <p14:creationId xmlns:p14="http://schemas.microsoft.com/office/powerpoint/2010/main" val="238568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92EB1B-E6B2-426D-8C9D-7A4954E1028C}" type="datetimeFigureOut">
              <a:rPr lang="ru-RU" smtClean="0"/>
              <a:t>21.01.2018</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A0078-AEF3-40B3-9A23-CB2BF44A8E65}" type="slidenum">
              <a:rPr lang="ru-RU" smtClean="0"/>
              <a:t>‹#›</a:t>
            </a:fld>
            <a:endParaRPr lang="ru-RU"/>
          </a:p>
        </p:txBody>
      </p:sp>
    </p:spTree>
    <p:extLst>
      <p:ext uri="{BB962C8B-B14F-4D97-AF65-F5344CB8AC3E}">
        <p14:creationId xmlns:p14="http://schemas.microsoft.com/office/powerpoint/2010/main" val="3964601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ds04.infourok.ru/uploads/ex/0b1d/0003185c-c79012db/img0.jpg"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5" name="Рисунок 4" descr="Қайырлы күн, құрметті ұстаздар! ">
            <a:hlinkClick r:id="rId2" tooltip="&quot;Қайырлы күн, құрметті ұстаздар! &quo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54608" y="512064"/>
            <a:ext cx="10320528" cy="5864923"/>
          </a:xfrm>
          <a:prstGeom prst="rect">
            <a:avLst/>
          </a:prstGeom>
          <a:noFill/>
          <a:ln>
            <a:noFill/>
          </a:ln>
        </p:spPr>
      </p:pic>
      <p:pic>
        <p:nvPicPr>
          <p:cNvPr id="6" name="Picture 11" descr="681631077"/>
          <p:cNvPicPr>
            <a:picLocks noChangeAspect="1" noChangeArrowheads="1" noCrop="1"/>
          </p:cNvPicPr>
          <p:nvPr/>
        </p:nvPicPr>
        <p:blipFill>
          <a:blip r:embed="rId4" cstate="print"/>
          <a:srcRect/>
          <a:stretch>
            <a:fillRect/>
          </a:stretch>
        </p:blipFill>
        <p:spPr bwMode="auto">
          <a:xfrm flipH="1">
            <a:off x="8420607" y="512064"/>
            <a:ext cx="2600961" cy="2438400"/>
          </a:xfrm>
          <a:prstGeom prst="rect">
            <a:avLst/>
          </a:prstGeom>
          <a:noFill/>
          <a:ln w="9525">
            <a:noFill/>
            <a:miter lim="800000"/>
            <a:headEnd/>
            <a:tailEnd/>
          </a:ln>
        </p:spPr>
      </p:pic>
    </p:spTree>
    <p:extLst>
      <p:ext uri="{BB962C8B-B14F-4D97-AF65-F5344CB8AC3E}">
        <p14:creationId xmlns:p14="http://schemas.microsoft.com/office/powerpoint/2010/main" val="15897565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81200" y="571501"/>
            <a:ext cx="7867650" cy="1219200"/>
          </a:xfrm>
        </p:spPr>
        <p:txBody>
          <a:bodyPr>
            <a:normAutofit fontScale="90000"/>
          </a:bodyPr>
          <a:lstStyle/>
          <a:p>
            <a:pPr marL="0" indent="0"/>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1600" b="1" dirty="0" smtClean="0">
                <a:latin typeface="Times New Roman" panose="02020603050405020304" pitchFamily="18" charset="0"/>
                <a:cs typeface="Times New Roman" panose="02020603050405020304" pitchFamily="18" charset="0"/>
              </a:rPr>
              <a:t/>
            </a:r>
            <a:br>
              <a:rPr lang="kk-KZ" sz="1600" b="1" dirty="0" smtClean="0">
                <a:latin typeface="Times New Roman" panose="02020603050405020304" pitchFamily="18" charset="0"/>
                <a:cs typeface="Times New Roman" panose="02020603050405020304" pitchFamily="18" charset="0"/>
              </a:rPr>
            </a:br>
            <a:r>
              <a:rPr lang="kk-KZ" sz="1600" b="1" dirty="0">
                <a:latin typeface="Times New Roman" panose="02020603050405020304" pitchFamily="18" charset="0"/>
                <a:cs typeface="Times New Roman" panose="02020603050405020304" pitchFamily="18" charset="0"/>
              </a:rPr>
              <a:t/>
            </a:r>
            <a:br>
              <a:rPr lang="kk-KZ" sz="1600" b="1" dirty="0">
                <a:latin typeface="Times New Roman" panose="02020603050405020304" pitchFamily="18" charset="0"/>
                <a:cs typeface="Times New Roman" panose="02020603050405020304" pitchFamily="18" charset="0"/>
              </a:rPr>
            </a:br>
            <a:r>
              <a:rPr lang="kk-KZ" sz="3100" b="1" dirty="0" smtClean="0">
                <a:solidFill>
                  <a:srgbClr val="00B0F0"/>
                </a:solidFill>
                <a:latin typeface="Times New Roman" panose="02020603050405020304" pitchFamily="18" charset="0"/>
                <a:cs typeface="Times New Roman" panose="02020603050405020304" pitchFamily="18" charset="0"/>
              </a:rPr>
              <a:t>Әдістемелік кеңес отырысы</a:t>
            </a:r>
            <a:br>
              <a:rPr lang="kk-KZ" sz="3100" b="1" dirty="0" smtClean="0">
                <a:solidFill>
                  <a:srgbClr val="00B0F0"/>
                </a:solidFill>
                <a:latin typeface="Times New Roman" panose="02020603050405020304" pitchFamily="18" charset="0"/>
                <a:cs typeface="Times New Roman" panose="02020603050405020304" pitchFamily="18" charset="0"/>
              </a:rPr>
            </a:br>
            <a:r>
              <a:rPr lang="kk-KZ" sz="3100" b="1" dirty="0" smtClean="0">
                <a:solidFill>
                  <a:srgbClr val="00B0F0"/>
                </a:solidFill>
                <a:latin typeface="Times New Roman" panose="02020603050405020304" pitchFamily="18" charset="0"/>
                <a:cs typeface="Times New Roman" panose="02020603050405020304" pitchFamily="18" charset="0"/>
              </a:rPr>
              <a:t>2017-2018 оқу жылы</a:t>
            </a:r>
            <a:br>
              <a:rPr lang="kk-KZ" sz="3100" b="1" dirty="0" smtClean="0">
                <a:solidFill>
                  <a:srgbClr val="00B0F0"/>
                </a:solidFill>
                <a:latin typeface="Times New Roman" panose="02020603050405020304" pitchFamily="18" charset="0"/>
                <a:cs typeface="Times New Roman" panose="02020603050405020304" pitchFamily="18" charset="0"/>
              </a:rPr>
            </a:br>
            <a:endParaRPr lang="ru-RU" sz="3100" dirty="0">
              <a:solidFill>
                <a:srgbClr val="00B0F0"/>
              </a:solidFill>
            </a:endParaRPr>
          </a:p>
        </p:txBody>
      </p:sp>
      <p:sp>
        <p:nvSpPr>
          <p:cNvPr id="3" name="Подзаголовок 2"/>
          <p:cNvSpPr>
            <a:spLocks noGrp="1"/>
          </p:cNvSpPr>
          <p:nvPr>
            <p:ph type="subTitle" idx="1"/>
          </p:nvPr>
        </p:nvSpPr>
        <p:spPr>
          <a:xfrm>
            <a:off x="566928" y="1371601"/>
            <a:ext cx="11247120" cy="5522976"/>
          </a:xfrm>
          <a:solidFill>
            <a:srgbClr val="FFC000"/>
          </a:solidFill>
        </p:spPr>
        <p:txBody>
          <a:bodyPr>
            <a:noAutofit/>
          </a:bodyPr>
          <a:lstStyle/>
          <a:p>
            <a:pPr algn="l"/>
            <a:r>
              <a:rPr lang="kk-KZ" sz="1600" b="1" dirty="0" smtClean="0">
                <a:latin typeface="Times New Roman" panose="02020603050405020304" pitchFamily="18" charset="0"/>
                <a:cs typeface="Times New Roman" panose="02020603050405020304" pitchFamily="18" charset="0"/>
              </a:rPr>
              <a:t>Мақсаты:</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Портфолио жинақтауға көмек беру.</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a:t>
            </a:r>
            <a:r>
              <a:rPr lang="kk-KZ" sz="1600" dirty="0" smtClean="0">
                <a:latin typeface="Times New Roman" panose="02020603050405020304" pitchFamily="18" charset="0"/>
                <a:cs typeface="Times New Roman" panose="02020603050405020304" pitchFamily="18" charset="0"/>
              </a:rPr>
              <a:t>1.Портфолионың </a:t>
            </a:r>
            <a:r>
              <a:rPr lang="kk-KZ" sz="1600" dirty="0">
                <a:latin typeface="Times New Roman" panose="02020603050405020304" pitchFamily="18" charset="0"/>
                <a:cs typeface="Times New Roman" panose="02020603050405020304" pitchFamily="18" charset="0"/>
              </a:rPr>
              <a:t>жаңа талапқа сай мазмұны.</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Мектептегі мұғалімдер портфолиосының </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жағдайы.</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2. Негізгі пәндер бойынша оқушылардың </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ІІ тоқсандағы бақылау жұмыстарының </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қорытындысы. ( бақылау жұмыста- </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рын   өткізіп, қорытындысын әр тоқсан </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сайын шығарып отыру) (2,5,7-сыныптар,  </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3,4,6,8,9 -сыныптар)</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Оқушылардың функционалдық сауаттылығын дамыту мақсатында 1-7-сынып оқушыларының дұрыс, шапшаң, мәнерлеп оқу дағдысының  қалыптасу деңгейін анықтау.</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  (Оқу техникасы)</a:t>
            </a:r>
            <a:endParaRPr lang="ru-RU" sz="1600" dirty="0">
              <a:latin typeface="Times New Roman" panose="02020603050405020304" pitchFamily="18" charset="0"/>
              <a:cs typeface="Times New Roman" panose="02020603050405020304" pitchFamily="18" charset="0"/>
            </a:endParaRPr>
          </a:p>
          <a:p>
            <a:pPr algn="l"/>
            <a:r>
              <a:rPr lang="kk-KZ" sz="1600" dirty="0">
                <a:latin typeface="Times New Roman" panose="02020603050405020304" pitchFamily="18" charset="0"/>
                <a:cs typeface="Times New Roman" panose="02020603050405020304" pitchFamily="18" charset="0"/>
              </a:rPr>
              <a:t>3. Аттестациядан өтетін мұғалімнің жұмысының  есебі</a:t>
            </a:r>
            <a:r>
              <a:rPr lang="kk-KZ" sz="1600" dirty="0" smtClean="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pic>
        <p:nvPicPr>
          <p:cNvPr id="4" name="Picture 11" descr="681631077"/>
          <p:cNvPicPr>
            <a:picLocks noChangeAspect="1" noChangeArrowheads="1" noCrop="1"/>
          </p:cNvPicPr>
          <p:nvPr/>
        </p:nvPicPr>
        <p:blipFill>
          <a:blip r:embed="rId2" cstate="print"/>
          <a:srcRect/>
          <a:stretch>
            <a:fillRect/>
          </a:stretch>
        </p:blipFill>
        <p:spPr bwMode="auto">
          <a:xfrm flipH="1">
            <a:off x="8895206" y="1371601"/>
            <a:ext cx="2600961" cy="2438400"/>
          </a:xfrm>
          <a:prstGeom prst="rect">
            <a:avLst/>
          </a:prstGeom>
          <a:noFill/>
          <a:ln w="9525">
            <a:noFill/>
            <a:miter lim="800000"/>
            <a:headEnd/>
            <a:tailEnd/>
          </a:ln>
        </p:spPr>
      </p:pic>
    </p:spTree>
    <p:extLst>
      <p:ext uri="{BB962C8B-B14F-4D97-AF65-F5344CB8AC3E}">
        <p14:creationId xmlns:p14="http://schemas.microsoft.com/office/powerpoint/2010/main" val="3336017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792968" cy="6340475"/>
          </a:xfrm>
          <a:solidFill>
            <a:srgbClr val="92D050"/>
          </a:solidFill>
        </p:spPr>
        <p:txBody>
          <a:bodyPr>
            <a:normAutofit fontScale="90000"/>
          </a:bodyPr>
          <a:lstStyle/>
          <a:p>
            <a:pPr algn="ctr"/>
            <a:r>
              <a:rPr lang="ru-RU" sz="2700" b="1" dirty="0" smtClean="0"/>
              <a:t/>
            </a:r>
            <a:br>
              <a:rPr lang="ru-RU" sz="2700" b="1" dirty="0" smtClean="0"/>
            </a:br>
            <a:r>
              <a:rPr lang="ru-RU" sz="2800" b="1" dirty="0" err="1" smtClean="0">
                <a:latin typeface="Times New Roman" panose="02020603050405020304" pitchFamily="18" charset="0"/>
                <a:cs typeface="Times New Roman" panose="02020603050405020304" pitchFamily="18" charset="0"/>
              </a:rPr>
              <a:t>Портфолионың</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жаңа</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үлгісі</a:t>
            </a:r>
            <a:r>
              <a:rPr lang="ru-RU" sz="2800" b="1" dirty="0" smtClean="0">
                <a:latin typeface="Times New Roman" panose="02020603050405020304" pitchFamily="18" charset="0"/>
                <a:cs typeface="Times New Roman" panose="02020603050405020304" pitchFamily="18" charset="0"/>
              </a:rPr>
              <a:t> </a:t>
            </a:r>
            <a:br>
              <a:rPr lang="ru-RU" sz="2800" b="1" dirty="0" smtClean="0">
                <a:latin typeface="Times New Roman" panose="02020603050405020304" pitchFamily="18" charset="0"/>
                <a:cs typeface="Times New Roman" panose="02020603050405020304" pitchFamily="18" charset="0"/>
              </a:rPr>
            </a:br>
            <a:r>
              <a:rPr lang="ru-RU" sz="2700" dirty="0" smtClean="0">
                <a:latin typeface="Times New Roman" panose="02020603050405020304" pitchFamily="18" charset="0"/>
                <a:cs typeface="Times New Roman" panose="02020603050405020304" pitchFamily="18" charset="0"/>
              </a:rPr>
              <a:t/>
            </a:r>
            <a:br>
              <a:rPr lang="ru-RU" sz="2700" dirty="0" smtClean="0">
                <a:latin typeface="Times New Roman" panose="02020603050405020304" pitchFamily="18" charset="0"/>
                <a:cs typeface="Times New Roman" panose="02020603050405020304" pitchFamily="18" charset="0"/>
              </a:rPr>
            </a:br>
            <a:r>
              <a:rPr lang="ru-RU" sz="2700" dirty="0" err="1" smtClean="0">
                <a:latin typeface="Times New Roman" panose="02020603050405020304" pitchFamily="18" charset="0"/>
                <a:cs typeface="Times New Roman" panose="02020603050405020304" pitchFamily="18" charset="0"/>
              </a:rPr>
              <a:t>Мұғалім</a:t>
            </a:r>
            <a:r>
              <a:rPr lang="ru-RU" sz="2700" dirty="0" smtClean="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портфолиосы</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мұғалімнің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барлық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жұмыстарын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жүйеге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біріктіретін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кәсіби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қызметінің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түрлі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салаларын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байланыстыратын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жұмыстарының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жиынтығы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Мұғалім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портфолиосы</a:t>
            </a:r>
            <a:r>
              <a:rPr lang="ru-RU" sz="2700" dirty="0">
                <a:latin typeface="Times New Roman" panose="02020603050405020304" pitchFamily="18" charset="0"/>
                <a:cs typeface="Times New Roman" panose="02020603050405020304" pitchFamily="18" charset="0"/>
              </a:rPr>
              <a:t> – </a:t>
            </a:r>
            <a:r>
              <a:rPr lang="ru-RU" sz="2700" dirty="0" err="1">
                <a:latin typeface="Times New Roman" panose="02020603050405020304" pitchFamily="18" charset="0"/>
                <a:cs typeface="Times New Roman" panose="02020603050405020304" pitchFamily="18" charset="0"/>
              </a:rPr>
              <a:t>мұғалімдік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жұмыс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папкасы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ғана</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емес</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алдын</a:t>
            </a:r>
            <a:r>
              <a:rPr lang="ru-RU" sz="2700" dirty="0">
                <a:latin typeface="Times New Roman" panose="02020603050405020304" pitchFamily="18" charset="0"/>
                <a:cs typeface="Times New Roman" panose="02020603050405020304" pitchFamily="18" charset="0"/>
              </a:rPr>
              <a:t> ала </a:t>
            </a:r>
            <a:r>
              <a:rPr lang="ru-RU" sz="2700" dirty="0" err="1">
                <a:latin typeface="Times New Roman" panose="02020603050405020304" pitchFamily="18" charset="0"/>
                <a:cs typeface="Times New Roman" panose="02020603050405020304" pitchFamily="18" charset="0"/>
              </a:rPr>
              <a:t>жоспарланған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жетістіктерінің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өзіндік</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іріктеулері</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err="1">
                <a:latin typeface="Times New Roman" panose="02020603050405020304" pitchFamily="18" charset="0"/>
                <a:cs typeface="Times New Roman" panose="02020603050405020304" pitchFamily="18" charset="0"/>
              </a:rPr>
              <a:t>Бұл</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өмір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қажеттілігінен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яғни</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білім</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сапасын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үздіксіз</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көтеріп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отыру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талаптарынан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деуге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толық</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негіз</a:t>
            </a:r>
            <a:r>
              <a:rPr lang="ru-RU" sz="2700" dirty="0">
                <a:latin typeface="Times New Roman" panose="02020603050405020304" pitchFamily="18" charset="0"/>
                <a:cs typeface="Times New Roman" panose="02020603050405020304" pitchFamily="18" charset="0"/>
              </a:rPr>
              <a:t> бар. Портфолио </a:t>
            </a:r>
            <a:r>
              <a:rPr lang="ru-RU" sz="2700" dirty="0" err="1">
                <a:latin typeface="Times New Roman" panose="02020603050405020304" pitchFamily="18" charset="0"/>
                <a:cs typeface="Times New Roman" panose="02020603050405020304" pitchFamily="18" charset="0"/>
              </a:rPr>
              <a:t>оқытушы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жұмысының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нәтижесіне</a:t>
            </a:r>
            <a:r>
              <a:rPr lang="ru-RU" sz="2700" dirty="0">
                <a:latin typeface="Times New Roman" panose="02020603050405020304" pitchFamily="18" charset="0"/>
                <a:cs typeface="Times New Roman" panose="02020603050405020304" pitchFamily="18" charset="0"/>
              </a:rPr>
              <a:t> мониторинг </a:t>
            </a:r>
            <a:r>
              <a:rPr lang="ru-RU" sz="2700" dirty="0" err="1">
                <a:latin typeface="Times New Roman" panose="02020603050405020304" pitchFamily="18" charset="0"/>
                <a:cs typeface="Times New Roman" panose="02020603050405020304" pitchFamily="18" charset="0"/>
              </a:rPr>
              <a:t>жасау</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үшін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білім</a:t>
            </a:r>
            <a:r>
              <a:rPr lang="ru-RU" sz="2700" dirty="0">
                <a:latin typeface="Times New Roman" panose="02020603050405020304" pitchFamily="18" charset="0"/>
                <a:cs typeface="Times New Roman" panose="02020603050405020304" pitchFamily="18" charset="0"/>
              </a:rPr>
              <a:t> беру </a:t>
            </a:r>
            <a:r>
              <a:rPr lang="ru-RU" sz="2700" dirty="0" err="1">
                <a:latin typeface="Times New Roman" panose="02020603050405020304" pitchFamily="18" charset="0"/>
                <a:cs typeface="Times New Roman" panose="02020603050405020304" pitchFamily="18" charset="0"/>
              </a:rPr>
              <a:t>мекемелерінің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әкімшілігіне</a:t>
            </a:r>
            <a:r>
              <a:rPr lang="ru-RU" sz="2700" dirty="0">
                <a:latin typeface="Times New Roman" panose="02020603050405020304" pitchFamily="18" charset="0"/>
                <a:cs typeface="Times New Roman" panose="02020603050405020304" pitchFamily="18" charset="0"/>
              </a:rPr>
              <a:t> аса </a:t>
            </a:r>
            <a:r>
              <a:rPr lang="ru-RU" sz="2700" dirty="0" err="1">
                <a:latin typeface="Times New Roman" panose="02020603050405020304" pitchFamily="18" charset="0"/>
                <a:cs typeface="Times New Roman" panose="02020603050405020304" pitchFamily="18" charset="0"/>
              </a:rPr>
              <a:t>қажет</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бір</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жағынан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педагогтың</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өзін-өзі</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бақылауы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және</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білімін</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көтеріп</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отыруы</a:t>
            </a:r>
            <a:r>
              <a:rPr lang="ru-RU" sz="2700" dirty="0">
                <a:latin typeface="Times New Roman" panose="02020603050405020304" pitchFamily="18" charset="0"/>
                <a:cs typeface="Times New Roman" panose="02020603050405020304" pitchFamily="18" charset="0"/>
              </a:rPr>
              <a:t> </a:t>
            </a:r>
            <a:r>
              <a:rPr lang="ru-RU" sz="2700" dirty="0" err="1">
                <a:latin typeface="Times New Roman" panose="02020603050405020304" pitchFamily="18" charset="0"/>
                <a:cs typeface="Times New Roman" panose="02020603050405020304" pitchFamily="18" charset="0"/>
              </a:rPr>
              <a:t>үшін</a:t>
            </a:r>
            <a:r>
              <a:rPr lang="ru-RU" sz="2700" dirty="0">
                <a:latin typeface="Times New Roman" panose="02020603050405020304" pitchFamily="18" charset="0"/>
                <a:cs typeface="Times New Roman" panose="02020603050405020304" pitchFamily="18" charset="0"/>
              </a:rPr>
              <a:t> </a:t>
            </a:r>
            <a:r>
              <a:rPr lang="ru-RU" sz="2700" dirty="0" smtClean="0">
                <a:latin typeface="Times New Roman" panose="02020603050405020304" pitchFamily="18" charset="0"/>
                <a:cs typeface="Times New Roman" panose="02020603050405020304" pitchFamily="18" charset="0"/>
              </a:rPr>
              <a:t>де </a:t>
            </a:r>
            <a:r>
              <a:rPr lang="ru-RU" sz="2700" dirty="0" err="1">
                <a:latin typeface="Times New Roman" panose="02020603050405020304" pitchFamily="18" charset="0"/>
                <a:cs typeface="Times New Roman" panose="02020603050405020304" pitchFamily="18" charset="0"/>
              </a:rPr>
              <a:t>маңызды</a:t>
            </a:r>
            <a:r>
              <a:rPr lang="ru-RU" sz="2700" dirty="0">
                <a:latin typeface="Times New Roman" panose="02020603050405020304" pitchFamily="18" charset="0"/>
                <a:cs typeface="Times New Roman" panose="02020603050405020304" pitchFamily="18" charset="0"/>
              </a:rPr>
              <a:t>.</a:t>
            </a:r>
            <a:br>
              <a:rPr lang="ru-RU" sz="2700" dirty="0">
                <a:latin typeface="Times New Roman" panose="02020603050405020304" pitchFamily="18" charset="0"/>
                <a:cs typeface="Times New Roman" panose="02020603050405020304" pitchFamily="18" charset="0"/>
              </a:rPr>
            </a:br>
            <a:r>
              <a:rPr lang="ru-RU" sz="2700" dirty="0">
                <a:latin typeface="Times New Roman" panose="02020603050405020304" pitchFamily="18" charset="0"/>
                <a:cs typeface="Times New Roman" panose="02020603050405020304" pitchFamily="18" charset="0"/>
              </a:rPr>
              <a:t/>
            </a:r>
            <a:br>
              <a:rPr lang="ru-RU" sz="2700" dirty="0">
                <a:latin typeface="Times New Roman" panose="02020603050405020304" pitchFamily="18" charset="0"/>
                <a:cs typeface="Times New Roman" panose="02020603050405020304" pitchFamily="18" charset="0"/>
              </a:rPr>
            </a:br>
            <a:r>
              <a:rPr lang="ru-RU" sz="2700" dirty="0"/>
              <a:t/>
            </a:r>
            <a:br>
              <a:rPr lang="ru-RU" sz="2700" dirty="0"/>
            </a:br>
            <a:endParaRPr lang="ru-RU" sz="2700" dirty="0"/>
          </a:p>
        </p:txBody>
      </p:sp>
      <p:pic>
        <p:nvPicPr>
          <p:cNvPr id="3" name="Picture 11" descr="681631077"/>
          <p:cNvPicPr>
            <a:picLocks noChangeAspect="1" noChangeArrowheads="1" noCrop="1"/>
          </p:cNvPicPr>
          <p:nvPr/>
        </p:nvPicPr>
        <p:blipFill>
          <a:blip r:embed="rId2" cstate="print"/>
          <a:srcRect/>
          <a:stretch>
            <a:fillRect/>
          </a:stretch>
        </p:blipFill>
        <p:spPr bwMode="auto">
          <a:xfrm flipH="1">
            <a:off x="8782304" y="0"/>
            <a:ext cx="2600961" cy="2438400"/>
          </a:xfrm>
          <a:prstGeom prst="rect">
            <a:avLst/>
          </a:prstGeom>
          <a:noFill/>
          <a:ln w="9525">
            <a:noFill/>
            <a:miter lim="800000"/>
            <a:headEnd/>
            <a:tailEnd/>
          </a:ln>
        </p:spPr>
      </p:pic>
      <p:pic>
        <p:nvPicPr>
          <p:cNvPr id="4" name="Picture 3" descr="C:\Documents and Settings\Admin\Мои документы\аниме\453045539.gif"/>
          <p:cNvPicPr>
            <a:picLocks noChangeAspect="1" noChangeArrowheads="1" noCrop="1"/>
          </p:cNvPicPr>
          <p:nvPr/>
        </p:nvPicPr>
        <p:blipFill>
          <a:blip r:embed="rId3" cstate="print"/>
          <a:srcRect/>
          <a:stretch>
            <a:fillRect/>
          </a:stretch>
        </p:blipFill>
        <p:spPr bwMode="auto">
          <a:xfrm>
            <a:off x="1038352" y="365125"/>
            <a:ext cx="2514600" cy="1774571"/>
          </a:xfrm>
          <a:prstGeom prst="rect">
            <a:avLst/>
          </a:prstGeom>
          <a:noFill/>
          <a:ln w="9525">
            <a:noFill/>
            <a:miter lim="800000"/>
            <a:headEnd/>
            <a:tailEnd/>
          </a:ln>
        </p:spPr>
      </p:pic>
      <p:pic>
        <p:nvPicPr>
          <p:cNvPr id="5" name="Picture 3" descr="C:\Documents and Settings\Admin\Мои документы\аниме\453045539.gif"/>
          <p:cNvPicPr>
            <a:picLocks noChangeAspect="1" noChangeArrowheads="1" noCrop="1"/>
          </p:cNvPicPr>
          <p:nvPr/>
        </p:nvPicPr>
        <p:blipFill>
          <a:blip r:embed="rId3" cstate="print"/>
          <a:srcRect/>
          <a:stretch>
            <a:fillRect/>
          </a:stretch>
        </p:blipFill>
        <p:spPr bwMode="auto">
          <a:xfrm>
            <a:off x="1190752" y="517525"/>
            <a:ext cx="1991360" cy="1347851"/>
          </a:xfrm>
          <a:prstGeom prst="rect">
            <a:avLst/>
          </a:prstGeom>
          <a:noFill/>
          <a:ln w="9525">
            <a:noFill/>
            <a:miter lim="800000"/>
            <a:headEnd/>
            <a:tailEnd/>
          </a:ln>
        </p:spPr>
      </p:pic>
      <p:pic>
        <p:nvPicPr>
          <p:cNvPr id="6" name="Picture 3" descr="C:\Documents and Settings\Admin\Мои документы\аниме\453045539.gif"/>
          <p:cNvPicPr>
            <a:picLocks noChangeAspect="1" noChangeArrowheads="1" noCrop="1"/>
          </p:cNvPicPr>
          <p:nvPr/>
        </p:nvPicPr>
        <p:blipFill>
          <a:blip r:embed="rId3" cstate="print"/>
          <a:srcRect/>
          <a:stretch>
            <a:fillRect/>
          </a:stretch>
        </p:blipFill>
        <p:spPr bwMode="auto">
          <a:xfrm>
            <a:off x="9274302" y="5175504"/>
            <a:ext cx="1616964" cy="1133856"/>
          </a:xfrm>
          <a:prstGeom prst="rect">
            <a:avLst/>
          </a:prstGeom>
          <a:noFill/>
          <a:ln w="9525">
            <a:noFill/>
            <a:miter lim="800000"/>
            <a:headEnd/>
            <a:tailEnd/>
          </a:ln>
        </p:spPr>
      </p:pic>
      <p:pic>
        <p:nvPicPr>
          <p:cNvPr id="7" name="Picture 3" descr="C:\Documents and Settings\Admin\Мои документы\аниме\453045539.gif"/>
          <p:cNvPicPr>
            <a:picLocks noChangeAspect="1" noChangeArrowheads="1" noCrop="1"/>
          </p:cNvPicPr>
          <p:nvPr/>
        </p:nvPicPr>
        <p:blipFill>
          <a:blip r:embed="rId3" cstate="print"/>
          <a:srcRect/>
          <a:stretch>
            <a:fillRect/>
          </a:stretch>
        </p:blipFill>
        <p:spPr bwMode="auto">
          <a:xfrm>
            <a:off x="1284351" y="5175504"/>
            <a:ext cx="2117217" cy="1424178"/>
          </a:xfrm>
          <a:prstGeom prst="rect">
            <a:avLst/>
          </a:prstGeom>
          <a:noFill/>
          <a:ln w="9525">
            <a:noFill/>
            <a:miter lim="800000"/>
            <a:headEnd/>
            <a:tailEnd/>
          </a:ln>
        </p:spPr>
      </p:pic>
    </p:spTree>
    <p:extLst>
      <p:ext uri="{BB962C8B-B14F-4D97-AF65-F5344CB8AC3E}">
        <p14:creationId xmlns:p14="http://schemas.microsoft.com/office/powerpoint/2010/main" val="15966177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TotalTime>
  <Words>7</Words>
  <Application>Microsoft Office PowerPoint</Application>
  <PresentationFormat>Широкоэкранный</PresentationFormat>
  <Paragraphs>16</Paragraphs>
  <Slides>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Times New Roman</vt:lpstr>
      <vt:lpstr>Тема Office</vt:lpstr>
      <vt:lpstr>Презентация PowerPoint</vt:lpstr>
      <vt:lpstr>                          Әдістемелік кеңес отырысы 2017-2018 оқу жылы </vt:lpstr>
      <vt:lpstr> Портфолионың жаңа үлгісі   Мұғалім портфолиосы – мұғалімнің барлық жұмыстарын бір жүйеге біріктіретін, оның кәсіби қызметінің әр түрлі салаларын байланыстыратын жұмыстарының жиынтығы. Мұғалім портфолиосы – мұғалімдік жұмыс папкасы ғана емес, алдын ала жоспарланған жетістіктерінің өзіндік іріктеулері.  Бұл өмір қажеттілігінен яғни, білім сапасын үздіксіз көтеріп отыру талаптарынан деуге толық негіз бар. Портфолио оқытушы жұмысының нәтижесіне мониторинг жасау үшін білім беру мекемелерінің әкімшілігіне аса қажет, бір жағынан педагогтың өзін-өзі бақылауы және білімін көтеріп отыруы үшін де маңызды.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25016</dc:creator>
  <cp:lastModifiedBy>25016</cp:lastModifiedBy>
  <cp:revision>8</cp:revision>
  <dcterms:created xsi:type="dcterms:W3CDTF">2018-01-21T15:07:27Z</dcterms:created>
  <dcterms:modified xsi:type="dcterms:W3CDTF">2018-01-21T16:03:27Z</dcterms:modified>
</cp:coreProperties>
</file>