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3" r:id="rId6"/>
    <p:sldId id="259" r:id="rId7"/>
    <p:sldId id="260" r:id="rId8"/>
    <p:sldId id="261"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56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15.01.2018</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15.01.2018</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15.01.2018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15.01.2018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15.01.2018</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15.01.2018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15.01.2018</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15.01.2018</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15.01.2018</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714348" y="2017463"/>
            <a:ext cx="757239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«Қазақстан Республикасының Президенті Н.Ә. Назарбаевтың Қазақстан халқына Жолдауы»</a:t>
            </a:r>
            <a:endParaRPr kumimoji="0" lang="ru-RU" sz="32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kk-KZ" sz="32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2018 </a:t>
            </a:r>
            <a:r>
              <a:rPr kumimoji="0" lang="ru-RU" sz="3200" b="1" i="0" u="none" strike="noStrike" cap="none" normalizeH="0" baseline="0" dirty="0" err="1" smtClean="0">
                <a:ln>
                  <a:noFill/>
                </a:ln>
                <a:solidFill>
                  <a:srgbClr val="002060"/>
                </a:solidFill>
                <a:effectLst/>
                <a:latin typeface="Calibri" pitchFamily="34" charset="0"/>
                <a:ea typeface="Times New Roman" pitchFamily="18" charset="0"/>
                <a:cs typeface="Times New Roman" pitchFamily="18" charset="0"/>
              </a:rPr>
              <a:t>жыл</a:t>
            </a:r>
            <a:r>
              <a:rPr kumimoji="0" lang="ru-RU" sz="32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10 </a:t>
            </a:r>
            <a:r>
              <a:rPr kumimoji="0" lang="ru-RU" sz="3200" b="1" i="0" u="none" strike="noStrike" cap="none" normalizeH="0" baseline="0" dirty="0" err="1" smtClean="0">
                <a:ln>
                  <a:noFill/>
                </a:ln>
                <a:solidFill>
                  <a:srgbClr val="002060"/>
                </a:solidFill>
                <a:effectLst/>
                <a:latin typeface="Calibri" pitchFamily="34" charset="0"/>
                <a:ea typeface="Times New Roman" pitchFamily="18" charset="0"/>
                <a:cs typeface="Times New Roman" pitchFamily="18" charset="0"/>
              </a:rPr>
              <a:t>қаңтар</a:t>
            </a:r>
            <a:endParaRPr kumimoji="0" lang="ru-RU" sz="3200" b="1" i="0" u="none" strike="noStrike" cap="none" normalizeH="0" baseline="0" dirty="0" smtClean="0">
              <a:ln>
                <a:noFill/>
              </a:ln>
              <a:solidFill>
                <a:srgbClr val="002060"/>
              </a:solidFill>
              <a:effectLst/>
              <a:latin typeface="Arial" pitchFamily="34" charset="0"/>
              <a:cs typeface="Arial" pitchFamily="34" charset="0"/>
            </a:endParaRPr>
          </a:p>
        </p:txBody>
      </p:sp>
      <p:pic>
        <p:nvPicPr>
          <p:cNvPr id="12" name="Picture 5" descr="D:\L\Общий тарих\разное\Kartinki i animacii\Коллекция картинок1\03.gif"/>
          <p:cNvPicPr>
            <a:picLocks noChangeAspect="1" noChangeArrowheads="1" noCrop="1"/>
          </p:cNvPicPr>
          <p:nvPr/>
        </p:nvPicPr>
        <p:blipFill>
          <a:blip r:embed="rId2"/>
          <a:srcRect/>
          <a:stretch>
            <a:fillRect/>
          </a:stretch>
        </p:blipFill>
        <p:spPr bwMode="auto">
          <a:xfrm>
            <a:off x="5286380" y="4429132"/>
            <a:ext cx="1533525" cy="1409700"/>
          </a:xfrm>
          <a:prstGeom prst="rect">
            <a:avLst/>
          </a:prstGeom>
          <a:noFill/>
        </p:spPr>
      </p:pic>
      <p:pic>
        <p:nvPicPr>
          <p:cNvPr id="1032" name="Picture 8" descr="D:\L\Общий тарих\разное\Kartinki i animacii\Анимация\ramka-255.gif"/>
          <p:cNvPicPr>
            <a:picLocks noChangeAspect="1" noChangeArrowheads="1"/>
          </p:cNvPicPr>
          <p:nvPr/>
        </p:nvPicPr>
        <p:blipFill>
          <a:blip r:embed="rId3"/>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D:\L\Общий тарих\разное\Kartinki i animacii\Анимация\fon-70.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pic>
        <p:nvPicPr>
          <p:cNvPr id="10" name="Picture 3" descr="D:\L\Общий тарих\разное\Назарбаев\foto.jpeg"/>
          <p:cNvPicPr>
            <a:picLocks noChangeAspect="1" noChangeArrowheads="1"/>
          </p:cNvPicPr>
          <p:nvPr/>
        </p:nvPicPr>
        <p:blipFill>
          <a:blip r:embed="rId3"/>
          <a:srcRect/>
          <a:stretch>
            <a:fillRect/>
          </a:stretch>
        </p:blipFill>
        <p:spPr bwMode="auto">
          <a:xfrm>
            <a:off x="0" y="1"/>
            <a:ext cx="9144000" cy="5214949"/>
          </a:xfrm>
          <a:prstGeom prst="rect">
            <a:avLst/>
          </a:prstGeom>
          <a:noFill/>
        </p:spPr>
      </p:pic>
      <p:pic>
        <p:nvPicPr>
          <p:cNvPr id="11" name="Picture 4" descr="D:\L\Общий тарих\разное\Kartinki i animacii\шаблон\images.jpeg"/>
          <p:cNvPicPr>
            <a:picLocks noChangeAspect="1" noChangeArrowheads="1"/>
          </p:cNvPicPr>
          <p:nvPr/>
        </p:nvPicPr>
        <p:blipFill>
          <a:blip r:embed="rId4"/>
          <a:srcRect/>
          <a:stretch>
            <a:fillRect/>
          </a:stretch>
        </p:blipFill>
        <p:spPr bwMode="auto">
          <a:xfrm>
            <a:off x="0" y="5214950"/>
            <a:ext cx="9144032" cy="16430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a:srcRect/>
          <a:stretch>
            <a:fillRect/>
          </a:stretch>
        </p:blipFill>
        <p:spPr bwMode="auto">
          <a:xfrm>
            <a:off x="-32" y="-24"/>
            <a:ext cx="9144032"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428604"/>
            <a:ext cx="8229600" cy="5214974"/>
          </a:xfrm>
        </p:spPr>
        <p:txBody>
          <a:bodyPr>
            <a:noAutofit/>
          </a:bodyPr>
          <a:lstStyle/>
          <a:p>
            <a:pPr algn="ctr"/>
            <a:r>
              <a:rPr lang="kk-KZ" sz="2000" b="1" dirty="0" smtClean="0">
                <a:solidFill>
                  <a:srgbClr val="FFFF00"/>
                </a:solidFill>
                <a:latin typeface="Times New Roman" pitchFamily="18" charset="0"/>
                <a:cs typeface="Times New Roman" pitchFamily="18" charset="0"/>
              </a:rPr>
              <a:t>“Төртінші өнеркәсіптік революция  жағдайындағы  дамудың жаңа  мүмкіндіктері”  жолдауының   </a:t>
            </a:r>
            <a:r>
              <a:rPr lang="kk-KZ" sz="2000" b="1" dirty="0" smtClean="0">
                <a:solidFill>
                  <a:srgbClr val="C00000"/>
                </a:solidFill>
                <a:latin typeface="Times New Roman" pitchFamily="18" charset="0"/>
                <a:cs typeface="Times New Roman" pitchFamily="18" charset="0"/>
              </a:rPr>
              <a:t>10</a:t>
            </a:r>
            <a:r>
              <a:rPr lang="kk-KZ" sz="2000" b="1" dirty="0" smtClean="0">
                <a:solidFill>
                  <a:srgbClr val="FFFF00"/>
                </a:solidFill>
                <a:latin typeface="Times New Roman" pitchFamily="18" charset="0"/>
                <a:cs typeface="Times New Roman" pitchFamily="18" charset="0"/>
              </a:rPr>
              <a:t>  бағыты:</a:t>
            </a:r>
            <a:endParaRPr lang="ru-RU" sz="2000" dirty="0" smtClean="0">
              <a:solidFill>
                <a:schemeClr val="bg1"/>
              </a:solidFill>
              <a:latin typeface="Times New Roman" pitchFamily="18" charset="0"/>
              <a:cs typeface="Times New Roman" pitchFamily="18" charset="0"/>
            </a:endParaRPr>
          </a:p>
          <a:p>
            <a:r>
              <a:rPr lang="ru-RU" sz="2000" dirty="0" smtClean="0">
                <a:solidFill>
                  <a:schemeClr val="bg1"/>
                </a:solidFill>
                <a:latin typeface="Times New Roman" pitchFamily="18" charset="0"/>
                <a:cs typeface="Times New Roman" pitchFamily="18" charset="0"/>
              </a:rPr>
              <a:t>1. </a:t>
            </a:r>
            <a:r>
              <a:rPr lang="ru-RU" sz="2000" dirty="0" err="1" smtClean="0">
                <a:solidFill>
                  <a:schemeClr val="bg1"/>
                </a:solidFill>
                <a:latin typeface="Times New Roman" pitchFamily="18" charset="0"/>
                <a:cs typeface="Times New Roman" pitchFamily="18" charset="0"/>
              </a:rPr>
              <a:t>Индустрияландыру</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жаңа технологияларды</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енгізудің көшбасшысына айналуы</a:t>
            </a:r>
            <a:r>
              <a:rPr lang="ru-RU" sz="2000" dirty="0" smtClean="0">
                <a:solidFill>
                  <a:schemeClr val="bg1"/>
                </a:solidFill>
                <a:latin typeface="Times New Roman" pitchFamily="18" charset="0"/>
                <a:cs typeface="Times New Roman" pitchFamily="18" charset="0"/>
              </a:rPr>
              <a:t> </a:t>
            </a:r>
            <a:r>
              <a:rPr lang="ru-RU" sz="2000" dirty="0" err="1" smtClean="0">
                <a:solidFill>
                  <a:schemeClr val="bg1"/>
                </a:solidFill>
                <a:latin typeface="Times New Roman" pitchFamily="18" charset="0"/>
                <a:cs typeface="Times New Roman" pitchFamily="18" charset="0"/>
              </a:rPr>
              <a:t>тиіс</a:t>
            </a:r>
            <a:r>
              <a:rPr lang="ru-RU" sz="2000" dirty="0" smtClean="0">
                <a:solidFill>
                  <a:schemeClr val="bg1"/>
                </a:solidFill>
                <a:latin typeface="Times New Roman" pitchFamily="18" charset="0"/>
                <a:cs typeface="Times New Roman" pitchFamily="18" charset="0"/>
              </a:rPr>
              <a:t>.</a:t>
            </a:r>
          </a:p>
          <a:p>
            <a:r>
              <a:rPr lang="kk-KZ" sz="2000" dirty="0" smtClean="0">
                <a:solidFill>
                  <a:schemeClr val="bg1"/>
                </a:solidFill>
                <a:latin typeface="Times New Roman" pitchFamily="18" charset="0"/>
                <a:cs typeface="Times New Roman" pitchFamily="18" charset="0"/>
              </a:rPr>
              <a:t>2. Ресурстық әлеуетті одан әрі дамыту.</a:t>
            </a:r>
          </a:p>
          <a:p>
            <a:r>
              <a:rPr lang="kk-KZ" sz="2000" dirty="0" smtClean="0">
                <a:solidFill>
                  <a:schemeClr val="bg1"/>
                </a:solidFill>
                <a:latin typeface="Times New Roman" pitchFamily="18" charset="0"/>
                <a:cs typeface="Times New Roman" pitchFamily="18" charset="0"/>
              </a:rPr>
              <a:t>3. “Ақылды технологиялар” – агроөнеркәсіп кешенін қарқынды дамыту мүмкіндігі.</a:t>
            </a:r>
          </a:p>
          <a:p>
            <a:r>
              <a:rPr lang="kk-KZ" sz="2000" dirty="0" smtClean="0">
                <a:solidFill>
                  <a:schemeClr val="bg1"/>
                </a:solidFill>
                <a:latin typeface="Times New Roman" pitchFamily="18" charset="0"/>
                <a:cs typeface="Times New Roman" pitchFamily="18" charset="0"/>
              </a:rPr>
              <a:t>4. Көлік-логистика инфрақұрылымының тиімділігін арттыру.</a:t>
            </a:r>
          </a:p>
          <a:p>
            <a:r>
              <a:rPr lang="kk-KZ" sz="2000" dirty="0" smtClean="0">
                <a:solidFill>
                  <a:schemeClr val="bg1"/>
                </a:solidFill>
                <a:latin typeface="Times New Roman" pitchFamily="18" charset="0"/>
                <a:cs typeface="Times New Roman" pitchFamily="18" charset="0"/>
              </a:rPr>
              <a:t>5. Құрылысқа және коммуналдық секторға  заманауи технологияларды енгізу.</a:t>
            </a:r>
          </a:p>
          <a:p>
            <a:r>
              <a:rPr lang="kk-KZ" sz="2000" dirty="0" smtClean="0">
                <a:solidFill>
                  <a:schemeClr val="bg1"/>
                </a:solidFill>
                <a:latin typeface="Times New Roman" pitchFamily="18" charset="0"/>
                <a:cs typeface="Times New Roman" pitchFamily="18" charset="0"/>
              </a:rPr>
              <a:t>6. Қаржы секторын “қайта жаңғырту”.</a:t>
            </a:r>
          </a:p>
          <a:p>
            <a:r>
              <a:rPr lang="kk-KZ" sz="2000" dirty="0" smtClean="0">
                <a:solidFill>
                  <a:schemeClr val="bg1"/>
                </a:solidFill>
                <a:latin typeface="Times New Roman" pitchFamily="18" charset="0"/>
                <a:cs typeface="Times New Roman" pitchFamily="18" charset="0"/>
              </a:rPr>
              <a:t>7. Адами капитал – жаңғыру негізі.</a:t>
            </a:r>
          </a:p>
          <a:p>
            <a:r>
              <a:rPr lang="kk-KZ" sz="2000" dirty="0" smtClean="0">
                <a:solidFill>
                  <a:schemeClr val="bg1"/>
                </a:solidFill>
                <a:latin typeface="Times New Roman" pitchFamily="18" charset="0"/>
                <a:cs typeface="Times New Roman" pitchFamily="18" charset="0"/>
              </a:rPr>
              <a:t>8</a:t>
            </a:r>
            <a:r>
              <a:rPr lang="kk-KZ" sz="2000" dirty="0" smtClean="0">
                <a:solidFill>
                  <a:schemeClr val="bg1"/>
                </a:solidFill>
                <a:latin typeface="Times New Roman" pitchFamily="18" charset="0"/>
                <a:cs typeface="Times New Roman" pitchFamily="18" charset="0"/>
              </a:rPr>
              <a:t> Тиімді мемлекеттік басқару.</a:t>
            </a:r>
          </a:p>
          <a:p>
            <a:r>
              <a:rPr lang="kk-KZ" sz="2000" dirty="0" smtClean="0">
                <a:solidFill>
                  <a:schemeClr val="bg1"/>
                </a:solidFill>
                <a:latin typeface="Times New Roman" pitchFamily="18" charset="0"/>
                <a:cs typeface="Times New Roman" pitchFamily="18" charset="0"/>
              </a:rPr>
              <a:t>9. Жемқорлықпен күрес және заңның үстемдігі.</a:t>
            </a:r>
          </a:p>
          <a:p>
            <a:r>
              <a:rPr lang="kk-KZ" sz="2000" dirty="0" smtClean="0">
                <a:solidFill>
                  <a:schemeClr val="bg1"/>
                </a:solidFill>
                <a:latin typeface="Times New Roman" pitchFamily="18" charset="0"/>
                <a:cs typeface="Times New Roman" pitchFamily="18" charset="0"/>
              </a:rPr>
              <a:t>10. “Ақылды қалалар” “ақылды ұлт” үшін.</a:t>
            </a:r>
            <a:endParaRPr lang="ru-RU"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ser\Desktop\IMG-20180115-WA0000.jpg"/>
          <p:cNvPicPr>
            <a:picLocks noChangeAspect="1" noChangeArrowheads="1"/>
          </p:cNvPicPr>
          <p:nvPr/>
        </p:nvPicPr>
        <p:blipFill>
          <a:blip r:embed="rId2"/>
          <a:srcRect/>
          <a:stretch>
            <a:fillRect/>
          </a:stretch>
        </p:blipFill>
        <p:spPr bwMode="auto">
          <a:xfrm rot="5400000">
            <a:off x="1142996" y="-1143004"/>
            <a:ext cx="6858023" cy="914398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85720" y="0"/>
            <a:ext cx="885828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sng"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ЖЕТІНШІ</a:t>
            </a:r>
            <a:r>
              <a:rPr kumimoji="0" lang="ru-RU" sz="14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Адами капитал – </a:t>
            </a:r>
            <a:r>
              <a:rPr kumimoji="0" lang="ru-RU" sz="1400" b="1" i="0" u="none" strike="noStrike" cap="none" normalizeH="0" baseline="0" dirty="0" err="1" smtClean="0">
                <a:ln>
                  <a:noFill/>
                </a:ln>
                <a:solidFill>
                  <a:srgbClr val="FFFF00"/>
                </a:solidFill>
                <a:effectLst/>
                <a:latin typeface="Calibri" pitchFamily="34" charset="0"/>
                <a:ea typeface="Times New Roman" pitchFamily="18" charset="0"/>
                <a:cs typeface="Times New Roman" pitchFamily="18" charset="0"/>
              </a:rPr>
              <a:t>жаңғыру негізі</a:t>
            </a:r>
            <a:r>
              <a:rPr kumimoji="0" lang="ru-RU" sz="14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rgbClr val="FFFF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1" u="sng" strike="noStrike" cap="none" normalizeH="0" baseline="0" dirty="0" err="1" smtClean="0">
                <a:ln>
                  <a:noFill/>
                </a:ln>
                <a:effectLst/>
                <a:latin typeface="Calibri" pitchFamily="34" charset="0"/>
                <a:ea typeface="Times New Roman" pitchFamily="18" charset="0"/>
                <a:cs typeface="Times New Roman" pitchFamily="18" charset="0"/>
              </a:rPr>
              <a:t>Білім</a:t>
            </a:r>
            <a:r>
              <a:rPr kumimoji="0" lang="ru-RU" sz="1400" b="0" i="1" u="sng" strike="noStrike" cap="none" normalizeH="0" baseline="0" dirty="0" smtClean="0">
                <a:ln>
                  <a:noFill/>
                </a:ln>
                <a:effectLst/>
                <a:latin typeface="Calibri" pitchFamily="34" charset="0"/>
                <a:ea typeface="Times New Roman" pitchFamily="18" charset="0"/>
                <a:cs typeface="Times New Roman" pitchFamily="18" charset="0"/>
              </a:rPr>
              <a:t> </a:t>
            </a:r>
            <a:r>
              <a:rPr kumimoji="0" lang="ru-RU" sz="1400" b="0" i="1" u="sng" strike="noStrike" cap="none" normalizeH="0" baseline="0" dirty="0" err="1" smtClean="0">
                <a:ln>
                  <a:noFill/>
                </a:ln>
                <a:effectLst/>
                <a:latin typeface="Calibri" pitchFamily="34" charset="0"/>
                <a:ea typeface="Times New Roman" pitchFamily="18" charset="0"/>
                <a:cs typeface="Times New Roman" pitchFamily="18" charset="0"/>
              </a:rPr>
              <a:t>берудің жаңа сапасы</a:t>
            </a:r>
            <a:r>
              <a:rPr kumimoji="0" lang="ru-RU" sz="1400" b="0" i="1" u="none" strike="noStrike" cap="none" normalizeH="0" baseline="0" dirty="0" smtClean="0">
                <a:ln>
                  <a:noFill/>
                </a:ln>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Барлық жастағы азаматтарды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қамтитын білім</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беру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ісінде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өзіміздің озық жүйемізді құруды жеделдету</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қажет</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Білім беру бағдарламаларының негізгі басымдығы өзгерістерге үнемі бейім болу және жаңа білімді меңгеру қабілетін дамыту болуға тиіс.</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2019 жылдың 1 қыркүйегіне қарай </a:t>
            </a:r>
            <a:r>
              <a:rPr kumimoji="0" lang="kk-KZ" sz="1400" b="0" i="0" u="sng"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мектепке дейінгі білім беру ісінде</a:t>
            </a: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балалардың ерте дамуы үшін өз бетінше оқу машығы мен әлеуметтік дағдысын дамытатын бағдарламалардың бірыңғай стандарттарын енгізу қажет.</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sng"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Орта білім беру саласында</a:t>
            </a: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жаңартылған мазмұнға көшу басталды, ол 2021 жылы аяқталатын болады.</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Бұл – мүлде жаңа бағдарламалар, оқулықтар, стандарттар және кадрлар.Педагогтарды оқыту және олардың біліктілігін арттыру жолдарын қайта қарау керек болады.</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Еліміздің университеттеріндегі педагогикалық кафедралар мен факультеттерді дамыту қажет.</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Білім берудің барлық деңгейінде математика және жаратылыстану ғылымдарын оқыту сапасын күшейту керек.Бұл – жастарды жаңа технологиялық қалыпқа дайындаудың маңызды шарты.</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Білім беру мекемелерінің арасындағы бәсекелестікті арттырып, жеке капиталды тарту үшін қала мектептерінде жан басына қатысты қаржыландыру енгізілетін болады.</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Біздегі оқушылардың жүктемесі ТМД елдерінің ішінде ең жоғары болып отырғанын және Экономикалық ынтымақтастық және даму ұйымы елдеріне қарағанда орта есеппен үштен бір еседен көп екенін ескеріп, оны төмендету керек.</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Барлық өңірлердегі Оқушылар сарайларының базасында компьютерлерді, лабораторияларды және 3Д-принтерлерді қоса алғанда, барлық қажетті инфрақұрылымдары бар балалар технопарктері мен бизнес-инкубаторларының желісін құру керек.</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Бұл жас ұрпақты ғылыми-зерттеу саласына және өндірістік-технологиялық ортаға ұтымды түрде кірістіруге көмектеседі.</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Қазақстандықтардың болашағы – </a:t>
            </a:r>
            <a:r>
              <a:rPr kumimoji="0" lang="kk-KZ" sz="1400" b="0" i="1"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қазақ, орыс </a:t>
            </a: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және </a:t>
            </a:r>
            <a:r>
              <a:rPr kumimoji="0" lang="kk-KZ" sz="1400" b="0" i="1"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ағылшын </a:t>
            </a: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тілдерін еркін меңгеруінде.Орыс тілді мектептер үшін қазақ тілін оқытудың жаңа әдістемесі әзірленіп, енгізілуде.Егер біз қазақ тілі ғұмырлы болсын десек, оны жөнсіз терминологиямен қиындатпай, қазіргі заманға лайықтауымыз қажет.Алайда, соңғы жылдары әлемде қалыптасқан 7 мың термин қазақ тіліне аударылған.Мұндай «жаңалықтар» кейде күлкіңді келтіреді.</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Мысалы, «ғаламтор» (Интернет), «қолтырауын» (крокодил), «күйсандық» (фортепиано) және тағы сол сияқтылар толып жатыр.Осындай аудармаларды негіздеу тәсілдерін қайта қарастырып, терминология тұрғысынан қазақ тілін халықаралық деңгейге жақындату керек.</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Латын әліпбиіне көшу бұл мәселені реттеуге мүмкіндік береді.2025 жылға дейін білім берудің барлық деңгейінде латын әліпбиіне көшудің нақты кестесін жасау қажет.Орыс тілін білу маңызды болып қала береді.</a:t>
            </a:r>
            <a:endParaRPr kumimoji="0" lang="kk-KZ"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357158" y="0"/>
            <a:ext cx="8786842"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2016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жылдан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бері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жаңартылған бағдарлама бойынша</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орыс</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тілі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қазақ мектептерінде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1-сыныптан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бастап</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оқытылып келеді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2019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жылдан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10-11-сыныптардағы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жаратылыстану</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ғылымының жекелеген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пәндерін оқытуды ағылшын тіліне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көшіру басталатын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болады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Нәтижесінде, біздің барлық түлектеріміз елімізде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және жаһандық әлемде өмір сүріп, жұмыс істеуі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үшін қажетті деңгейде үш тілді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меңгеретін болады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Сонда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ғана нағыз азаматтық қоғам құрылады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Кез</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келген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этникалық топтың өкілі кез</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келген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жұмысты таңдай алады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тіпті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Президент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болып</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сайлануға </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да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мүмкіндігі болады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Қазақстандықтар біртұтас ұлтқа айналады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Оқытудың мазмұндылығы заманауи</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техникалық тұрғыдан қолдау көрсету арқылы үйлесімді түрде толықтырылуға тиіс</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Цифрлық білім</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беру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ресурстарын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дамыту</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кең жолақты Интернетке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қосу және мектептерімізді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видеоқұрылғылармен жабдықтау жұмыстарын жалғастыру қажет</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Жұмыс берушілерді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тарту</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арқылы және халықаралық талаптар</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мен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цифрлық дағдыларды ескере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отырып</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sng"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техникалық және кәсіптік білім</a:t>
            </a:r>
            <a:r>
              <a:rPr kumimoji="0" lang="ru-RU" sz="1400" b="0" i="0" u="sng"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беру </a:t>
            </a:r>
            <a:r>
              <a:rPr kumimoji="0" lang="ru-RU" sz="1400" b="0" i="0" u="sng"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бағдарламаларын</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 жаңарту керек</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«Баршаға тегін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кәсіптік-техникалық білім</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беру»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жобасын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жүзеге асыруды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жалғастыру қажет</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Мемлекет</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жастарға алғашқы мамандықты береді</a:t>
            </a: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Үкімет бұл міндетті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орындауға тиіс</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Орта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мектеп</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пен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колледждер</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және жоғары оқу орындары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үздік оқытушыларының видеосабақтары </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мен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видеолекцияларын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Интернетте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орналастыру</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керек</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Бұл барлық қазақстандықтарға, оның ішінде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шалғайдағы елді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мекен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тұрғындарына озық білім</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мен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құзыреттілікке қол жеткізуге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жол</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ашады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sng"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Жоғары білім</a:t>
            </a:r>
            <a:r>
              <a:rPr kumimoji="0" lang="ru-RU" sz="1400" b="0" i="0" u="sng"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беру </a:t>
            </a:r>
            <a:r>
              <a:rPr kumimoji="0" lang="ru-RU" sz="1400" b="0" i="0" u="sng"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ісінде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жасанды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интеллектпен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және </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үлкен деректермен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жұмыс істеу</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үшін ақпараттық технологиялар</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бойынша</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білім</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алған түлектер санын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көбейту керек</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Осыған орай</a:t>
            </a:r>
            <a:r>
              <a:rPr kumimoji="0" lang="ru-RU" sz="1400" b="0" i="1"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металлургия, </a:t>
            </a:r>
            <a:r>
              <a:rPr kumimoji="0" lang="ru-RU" sz="1400" b="0" i="1"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мұнай-газ химиясы</a:t>
            </a:r>
            <a:r>
              <a:rPr kumimoji="0" lang="ru-RU" sz="1400" b="0" i="1"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1"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агроөнеркәсіп кешені</a:t>
            </a:r>
            <a:r>
              <a:rPr kumimoji="0" lang="ru-RU" sz="1400" b="0" i="1"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1"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био</a:t>
            </a:r>
            <a:r>
              <a:rPr kumimoji="0" lang="ru-RU" sz="1400" b="0" i="1"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1"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және IT-технологиялар</a:t>
            </a:r>
            <a:r>
              <a:rPr kumimoji="0" lang="ru-RU" sz="1400" b="0" i="1"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салаларын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зерттеу</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ісінде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басымдық беретін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жоғары оқу орны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ғылымын дамыту</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керек</a:t>
            </a:r>
            <a:r>
              <a:rPr kumimoji="0" lang="ru-RU" sz="1400" b="0" i="1"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Қолданбалы ғылыми-зерттеулерді ағылшын тіліне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біртіндеп</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көшіруді жүзеге асыру</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талап</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етіледі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Жоғары оқу орындары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шетелдердің жетекші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университеттерімен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ғылыми орталықтарымен, ірі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кәсіпорындарымен және трансұлттық корпорацияларымен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бірлескен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жобаларды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белсенді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түрде жүзеге асыруы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қажет.</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Жеке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сектордың бірлескен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қаржыландыруға атсалысуы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барлық қолданбалы ғылыми-зерттеу әзірлемелері үшін міндетті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талап</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болуға тиіс</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57158" y="450907"/>
            <a:ext cx="857256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Жас</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ғалымдарымызға ғылыми гранттар</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аясында</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квота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бөліп</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оларды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қолдаудың жүйелі саясатын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жүргізуіміз керек</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Білім</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беру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саласына</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өзінің инвестициялық жобалары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мен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экспорттық әлеуеті </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бар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экономиканың жеке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саласы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ретінде</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қарайтын кез</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келді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Жоғары оқу орындарына</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білім</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беру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бағдарламаларын жасауға көбірек құқық беріп</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олардың академиялық еркіндігін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заңнамалық тұрғыдан бекіту</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керек</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Оқытушылардың қайта даярлықтан өтуіне күш салып</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жоғары оқу орындарына</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шетелдік</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менеджерлерді</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тартып</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әлемдік университеттердің кампустарын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ашу</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қажет.</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Ұлттың әлеуетін арттыру</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үшін мәдениетіміз бен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идеологиямызды</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одан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әрі дамытуымыз</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керек</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Рухани</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жаңғырудың» мән-маңызы </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да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нақ осында</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Өзінің тарихын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тілін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мәдениетін білетін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сондай-ақ заманына</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лайық, шет</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тілдерін</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меңгерген, озық әрі жаһандық көзқарасы </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бар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қазақстандық біздің қоғамымыздың идеалына</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bg1">
                    <a:lumMod val="95000"/>
                    <a:lumOff val="5000"/>
                  </a:schemeClr>
                </a:solidFill>
                <a:effectLst/>
                <a:latin typeface="Calibri" pitchFamily="34" charset="0"/>
                <a:ea typeface="Times New Roman" pitchFamily="18" charset="0"/>
                <a:cs typeface="Times New Roman" pitchFamily="18" charset="0"/>
              </a:rPr>
              <a:t>айналуға тиіс</a:t>
            </a:r>
            <a:r>
              <a:rPr kumimoji="0" lang="ru-RU"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Мұғалім мәртебесін арттыру мақсатымен білім берудің жаңартылған мазмұнына көшкен ұстаздардың лауазымдық жалақысын 2018 жылдың 1 қаңтарынан бастап 30 процентке көбейтуді тапсырамын.</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Жаңартылған мазмұн дегеніміз – халықаралық стандарттарға сай келетін және Назарбаев зияткерлік мектептерінде бейімделуден өткен заманауи оқу бағдарламалары.</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Бұлар біздің балаларымызға қажетті функционалдық сауаттылық пен сыни тұрғыдан ойлау қабілетін дарытады.</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Сонымен қатар 2018 жылы категориялар арасындағы алшақтықты арттырып, мұғалімдер үшін біліктілік деңгейін ескеретін категориялардың жаңа кестесін енгізуді тапсырамын.</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Категорияларды бүкіл әлемде қолданылып жүрген ұлттық біліктілік тест арқылы беру керек.</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Бұл педагогтарды өздерін ұдайы жетілдіруге ынталандыратын болады.</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Нәтижесінде, мұғалімдердің жалақысы біліктілігінің расталуына байланысты тұтастай алғанда 30 проценттен 50 процентке дейін өседі.</a:t>
            </a:r>
            <a:endParaRPr kumimoji="0" lang="ru-RU"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bg1">
                    <a:lumMod val="95000"/>
                    <a:lumOff val="5000"/>
                  </a:schemeClr>
                </a:solidFill>
                <a:effectLst/>
                <a:latin typeface="Calibri" pitchFamily="34" charset="0"/>
                <a:ea typeface="Times New Roman" pitchFamily="18" charset="0"/>
                <a:cs typeface="Times New Roman" pitchFamily="18" charset="0"/>
              </a:rPr>
              <a:t>Бұл үшін биыл қосымша 67 миллиард теңге бөлу қажет.</a:t>
            </a:r>
            <a:endParaRPr kumimoji="0" lang="kk-KZ" sz="1400" b="0" i="0" u="none" strike="noStrike" cap="none" normalizeH="0" baseline="0" dirty="0" smtClean="0">
              <a:ln>
                <a:noFill/>
              </a:ln>
              <a:solidFill>
                <a:schemeClr val="bg1">
                  <a:lumMod val="95000"/>
                  <a:lumOff val="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104</TotalTime>
  <Words>1004</Words>
  <PresentationFormat>Экран (4:3)</PresentationFormat>
  <Paragraphs>62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Бумажная</vt:lpstr>
      <vt:lpstr>Слайд 1</vt:lpstr>
      <vt:lpstr>Слайд 2</vt:lpstr>
      <vt:lpstr>Слайд 3</vt:lpstr>
      <vt:lpstr>Слайд 4</vt:lpstr>
      <vt:lpstr>Слайд 5</vt:lpstr>
      <vt:lpstr>Слайд 6</vt:lpstr>
      <vt:lpstr>Слайд 7</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Usser</dc:creator>
  <cp:lastModifiedBy>Usser</cp:lastModifiedBy>
  <cp:revision>14</cp:revision>
  <dcterms:created xsi:type="dcterms:W3CDTF">2018-01-13T07:20:37Z</dcterms:created>
  <dcterms:modified xsi:type="dcterms:W3CDTF">2018-01-15T03:59:48Z</dcterms:modified>
</cp:coreProperties>
</file>