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1"/>
  </p:notesMasterIdLst>
  <p:sldIdLst>
    <p:sldId id="257" r:id="rId2"/>
    <p:sldId id="276" r:id="rId3"/>
    <p:sldId id="277" r:id="rId4"/>
    <p:sldId id="259" r:id="rId5"/>
    <p:sldId id="261" r:id="rId6"/>
    <p:sldId id="273" r:id="rId7"/>
    <p:sldId id="275" r:id="rId8"/>
    <p:sldId id="274" r:id="rId9"/>
    <p:sldId id="2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BAC5E3F-C317-4DB4-BEC4-2B985D4A2F4A}">
          <p14:sldIdLst>
            <p14:sldId id="257"/>
            <p14:sldId id="258"/>
            <p14:sldId id="259"/>
          </p14:sldIdLst>
        </p14:section>
        <p14:section name="Раздел без заголовка" id="{61D72579-108E-468C-8DDB-3A98F5F7A36E}">
          <p14:sldIdLst>
            <p14:sldId id="261"/>
            <p14:sldId id="262"/>
            <p14:sldId id="263"/>
            <p14:sldId id="264"/>
            <p14:sldId id="265"/>
            <p14:sldId id="269"/>
            <p14:sldId id="270"/>
            <p14:sldId id="272"/>
            <p14:sldId id="271"/>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162" autoAdjust="0"/>
  </p:normalViewPr>
  <p:slideViewPr>
    <p:cSldViewPr snapToGrid="0">
      <p:cViewPr varScale="1">
        <p:scale>
          <a:sx n="73" d="100"/>
          <a:sy n="73" d="100"/>
        </p:scale>
        <p:origin x="-6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90"/>
    </p:cViewPr>
  </p:sorterViewPr>
  <p:notesViewPr>
    <p:cSldViewPr snapToGrid="0">
      <p:cViewPr varScale="1">
        <p:scale>
          <a:sx n="54" d="100"/>
          <a:sy n="54" d="100"/>
        </p:scale>
        <p:origin x="2880"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853A2-60C8-4509-9CB4-F42569F4AF67}"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ru-RU"/>
        </a:p>
      </dgm:t>
    </dgm:pt>
    <dgm:pt modelId="{6B200C93-8ACB-4BA0-969B-74BCDAE786C2}" type="pres">
      <dgm:prSet presAssocID="{5E6853A2-60C8-4509-9CB4-F42569F4AF67}" presName="outerComposite" presStyleCnt="0">
        <dgm:presLayoutVars>
          <dgm:chMax val="5"/>
          <dgm:dir/>
          <dgm:resizeHandles val="exact"/>
        </dgm:presLayoutVars>
      </dgm:prSet>
      <dgm:spPr/>
      <dgm:t>
        <a:bodyPr/>
        <a:lstStyle/>
        <a:p>
          <a:endParaRPr lang="ru-RU"/>
        </a:p>
      </dgm:t>
    </dgm:pt>
    <dgm:pt modelId="{759818AC-9DC2-4E3D-A13D-2A9313A9637D}" type="pres">
      <dgm:prSet presAssocID="{5E6853A2-60C8-4509-9CB4-F42569F4AF67}" presName="dummyMaxCanvas" presStyleCnt="0">
        <dgm:presLayoutVars/>
      </dgm:prSet>
      <dgm:spPr/>
    </dgm:pt>
  </dgm:ptLst>
  <dgm:cxnLst>
    <dgm:cxn modelId="{A2923F43-578C-4DC7-A415-2BC518A30294}" type="presOf" srcId="{5E6853A2-60C8-4509-9CB4-F42569F4AF67}" destId="{6B200C93-8ACB-4BA0-969B-74BCDAE786C2}" srcOrd="0" destOrd="0" presId="urn:microsoft.com/office/officeart/2005/8/layout/vProcess5"/>
    <dgm:cxn modelId="{DE361BCC-CC6E-4DBE-AE04-04CE11E0BB58}" type="presParOf" srcId="{6B200C93-8ACB-4BA0-969B-74BCDAE786C2}" destId="{759818AC-9DC2-4E3D-A13D-2A9313A9637D}" srcOrd="0"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Tree>
    <p:extLst>
      <p:ext uri="{BB962C8B-B14F-4D97-AF65-F5344CB8AC3E}">
        <p14:creationId xmlns:p14="http://schemas.microsoft.com/office/powerpoint/2010/main" xmlns="" val="37119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400550"/>
            <a:ext cx="5486400" cy="3600450"/>
          </a:xfrm>
          <a:prstGeom prst="rect">
            <a:avLst/>
          </a:prstGeom>
        </p:spPr>
        <p:txBody>
          <a:bodyPr/>
          <a:lstStyle/>
          <a:p>
            <a:endParaRPr lang="ru-RU"/>
          </a:p>
        </p:txBody>
      </p:sp>
      <p:sp>
        <p:nvSpPr>
          <p:cNvPr id="4" name="Номер слайда 3"/>
          <p:cNvSpPr>
            <a:spLocks noGrp="1"/>
          </p:cNvSpPr>
          <p:nvPr>
            <p:ph type="sldNum" sz="quarter" idx="10"/>
          </p:nvPr>
        </p:nvSpPr>
        <p:spPr>
          <a:xfrm>
            <a:off x="3884613" y="8685213"/>
            <a:ext cx="2971800" cy="458787"/>
          </a:xfrm>
          <a:prstGeom prst="rect">
            <a:avLst/>
          </a:prstGeom>
        </p:spPr>
        <p:txBody>
          <a:bodyPr/>
          <a:lstStyle/>
          <a:p>
            <a:fld id="{6A87033D-BBD8-4C89-8B80-7007364FBF27}" type="slidenum">
              <a:rPr lang="ru-RU" smtClean="0"/>
              <a:pPr/>
              <a:t>1</a:t>
            </a:fld>
            <a:endParaRPr lang="ru-RU"/>
          </a:p>
        </p:txBody>
      </p:sp>
    </p:spTree>
    <p:extLst>
      <p:ext uri="{BB962C8B-B14F-4D97-AF65-F5344CB8AC3E}">
        <p14:creationId xmlns:p14="http://schemas.microsoft.com/office/powerpoint/2010/main" xmlns="" val="164797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894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5803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18424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0891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7171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1895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22573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3318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7402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9489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2378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9623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9587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5751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293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427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04535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4672" y="613954"/>
            <a:ext cx="8829854" cy="4429659"/>
          </a:xfrm>
        </p:spPr>
        <p:txBody>
          <a:bodyPr/>
          <a:lstStyle/>
          <a:p>
            <a:pPr algn="ctr"/>
            <a:r>
              <a:rPr lang="kk-KZ" dirty="0" smtClean="0">
                <a:solidFill>
                  <a:srgbClr val="C00000"/>
                </a:solidFill>
                <a:latin typeface="Times New Roman" panose="02020603050405020304" pitchFamily="18" charset="0"/>
                <a:cs typeface="Times New Roman" panose="02020603050405020304" pitchFamily="18" charset="0"/>
              </a:rPr>
              <a:t>“</a:t>
            </a:r>
            <a:r>
              <a:rPr lang="kk-KZ" dirty="0" smtClean="0">
                <a:solidFill>
                  <a:srgbClr val="C00000"/>
                </a:solidFill>
                <a:latin typeface="Times New Roman" panose="02020603050405020304" pitchFamily="18" charset="0"/>
                <a:cs typeface="Times New Roman" panose="02020603050405020304" pitchFamily="18" charset="0"/>
              </a:rPr>
              <a:t>Өлең – сөздің патшасы, </a:t>
            </a:r>
            <a:br>
              <a:rPr lang="kk-KZ" dirty="0" smtClean="0">
                <a:solidFill>
                  <a:srgbClr val="C00000"/>
                </a:solidFill>
                <a:latin typeface="Times New Roman" panose="02020603050405020304" pitchFamily="18" charset="0"/>
                <a:cs typeface="Times New Roman" panose="02020603050405020304" pitchFamily="18" charset="0"/>
              </a:rPr>
            </a:br>
            <a:r>
              <a:rPr lang="kk-KZ" dirty="0" smtClean="0">
                <a:solidFill>
                  <a:srgbClr val="C00000"/>
                </a:solidFill>
                <a:latin typeface="Times New Roman" panose="02020603050405020304" pitchFamily="18" charset="0"/>
                <a:cs typeface="Times New Roman" panose="02020603050405020304" pitchFamily="18" charset="0"/>
              </a:rPr>
              <a:t>сөз  сарасы”</a:t>
            </a:r>
            <a:r>
              <a:rPr lang="kk-KZ" sz="4000" dirty="0" smtClean="0">
                <a:solidFill>
                  <a:schemeClr val="tx1"/>
                </a:solidFill>
                <a:latin typeface="Times New Roman" panose="02020603050405020304" pitchFamily="18" charset="0"/>
                <a:cs typeface="Times New Roman" panose="02020603050405020304" pitchFamily="18" charset="0"/>
              </a:rPr>
              <a:t/>
            </a:r>
            <a:br>
              <a:rPr lang="kk-KZ" sz="4000" dirty="0" smtClean="0">
                <a:solidFill>
                  <a:schemeClr val="tx1"/>
                </a:solidFill>
                <a:latin typeface="Times New Roman" panose="02020603050405020304" pitchFamily="18" charset="0"/>
                <a:cs typeface="Times New Roman" panose="02020603050405020304" pitchFamily="18" charset="0"/>
              </a:rPr>
            </a:br>
            <a:r>
              <a:rPr lang="kk-KZ" sz="4000" dirty="0" smtClean="0">
                <a:solidFill>
                  <a:schemeClr val="tx1"/>
                </a:solidFill>
                <a:latin typeface="Times New Roman" panose="02020603050405020304" pitchFamily="18" charset="0"/>
                <a:cs typeface="Times New Roman" panose="02020603050405020304" pitchFamily="18" charset="0"/>
              </a:rPr>
              <a:t/>
            </a:r>
            <a:br>
              <a:rPr lang="kk-KZ" sz="4000" dirty="0" smtClean="0">
                <a:solidFill>
                  <a:schemeClr val="tx1"/>
                </a:solidFill>
                <a:latin typeface="Times New Roman" panose="02020603050405020304" pitchFamily="18" charset="0"/>
                <a:cs typeface="Times New Roman" panose="02020603050405020304" pitchFamily="18" charset="0"/>
              </a:rPr>
            </a:br>
            <a:r>
              <a:rPr lang="kk-KZ" sz="4000" dirty="0" smtClean="0">
                <a:solidFill>
                  <a:schemeClr val="tx1"/>
                </a:solidFill>
                <a:latin typeface="Times New Roman" panose="02020603050405020304" pitchFamily="18" charset="0"/>
                <a:cs typeface="Times New Roman" panose="02020603050405020304" pitchFamily="18" charset="0"/>
              </a:rPr>
              <a:t>Мәнерлеп оқу сайысы</a:t>
            </a:r>
            <a:endParaRPr lang="ru-RU"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7125521"/>
      </p:ext>
    </p:extLst>
  </p:cSld>
  <p:clrMapOvr>
    <a:masterClrMapping/>
  </p:clrMapOvr>
  <mc:AlternateContent xmlns:mc="http://schemas.openxmlformats.org/markup-compatibility/2006">
    <mc:Choice xmlns:p14="http://schemas.microsoft.com/office/powerpoint/2010/main" xmlns="" Requires="p14">
      <p:transition spd="slow" p14:dur="1600" advTm="1774">
        <p14:conveyor dir="l"/>
      </p:transition>
    </mc:Choice>
    <mc:Fallback>
      <p:transition spd="slow" advTm="177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c\Pictures\abPhoto\abay-770x534.jpg"/>
          <p:cNvPicPr>
            <a:picLocks noGrp="1"/>
          </p:cNvPicPr>
          <p:nvPr>
            <p:ph idx="1"/>
          </p:nvPr>
        </p:nvPicPr>
        <p:blipFill>
          <a:blip r:embed="rId2" cstate="print"/>
          <a:srcRect/>
          <a:stretch>
            <a:fillRect/>
          </a:stretch>
        </p:blipFill>
        <p:spPr bwMode="auto">
          <a:xfrm>
            <a:off x="1985554" y="457200"/>
            <a:ext cx="7132320" cy="5512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939144" y="3182938"/>
          <a:ext cx="6283234" cy="488950"/>
        </p:xfrm>
        <a:graphic>
          <a:graphicData uri="http://schemas.openxmlformats.org/presentationml/2006/ole">
            <p:oleObj spid="_x0000_s1026" name="Объект упаковщика для оболочки" showAsIcon="1" r:id="rId3" imgW="1722600" imgH="488520" progId="Package">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5626" y="598034"/>
            <a:ext cx="7766936" cy="1646302"/>
          </a:xfrm>
        </p:spPr>
        <p:txBody>
          <a:bodyPr/>
          <a:lstStyle/>
          <a:p>
            <a:r>
              <a:rPr lang="kk-KZ" dirty="0" smtClean="0">
                <a:solidFill>
                  <a:srgbClr val="00B0F0"/>
                </a:solidFill>
              </a:rPr>
              <a:t/>
            </a:r>
            <a:br>
              <a:rPr lang="kk-KZ" dirty="0" smtClean="0">
                <a:solidFill>
                  <a:srgbClr val="00B0F0"/>
                </a:solidFill>
              </a:rPr>
            </a:br>
            <a:r>
              <a:rPr lang="kk-KZ" dirty="0" smtClean="0">
                <a:solidFill>
                  <a:srgbClr val="00B0F0"/>
                </a:solidFill>
              </a:rPr>
              <a:t>Сайыс кезеңдері: </a:t>
            </a:r>
            <a:endParaRPr lang="ru-RU" dirty="0">
              <a:solidFill>
                <a:srgbClr val="00B0F0"/>
              </a:solidFill>
            </a:endParaRPr>
          </a:p>
        </p:txBody>
      </p:sp>
      <p:sp>
        <p:nvSpPr>
          <p:cNvPr id="3" name="Подзаголовок 2"/>
          <p:cNvSpPr>
            <a:spLocks noGrp="1"/>
          </p:cNvSpPr>
          <p:nvPr>
            <p:ph type="subTitle" idx="1"/>
          </p:nvPr>
        </p:nvSpPr>
        <p:spPr>
          <a:xfrm>
            <a:off x="279464" y="2442753"/>
            <a:ext cx="9679259" cy="2173851"/>
          </a:xfrm>
        </p:spPr>
        <p:txBody>
          <a:bodyPr>
            <a:noAutofit/>
          </a:bodyPr>
          <a:lstStyle/>
          <a:p>
            <a:pPr algn="l"/>
            <a:r>
              <a:rPr lang="kk-KZ" sz="3200" dirty="0" smtClean="0">
                <a:solidFill>
                  <a:srgbClr val="FF0000"/>
                </a:solidFill>
                <a:latin typeface="Times New Roman" panose="02020603050405020304" pitchFamily="18" charset="0"/>
                <a:cs typeface="Times New Roman" panose="02020603050405020304" pitchFamily="18" charset="0"/>
              </a:rPr>
              <a:t>1-кезең: “Зымыран”</a:t>
            </a:r>
          </a:p>
          <a:p>
            <a:pPr algn="l"/>
            <a:r>
              <a:rPr lang="kk-KZ" sz="3200" dirty="0" smtClean="0">
                <a:solidFill>
                  <a:srgbClr val="FF0000"/>
                </a:solidFill>
                <a:latin typeface="Times New Roman" panose="02020603050405020304" pitchFamily="18" charset="0"/>
                <a:cs typeface="Times New Roman" panose="02020603050405020304" pitchFamily="18" charset="0"/>
              </a:rPr>
              <a:t>2-кезең: “Тапқыр болсаң, тауып көр”</a:t>
            </a:r>
          </a:p>
          <a:p>
            <a:pPr algn="l"/>
            <a:r>
              <a:rPr lang="kk-KZ" sz="3200" dirty="0" smtClean="0">
                <a:solidFill>
                  <a:srgbClr val="FF0000"/>
                </a:solidFill>
                <a:latin typeface="Times New Roman" panose="02020603050405020304" pitchFamily="18" charset="0"/>
                <a:cs typeface="Times New Roman" panose="02020603050405020304" pitchFamily="18" charset="0"/>
              </a:rPr>
              <a:t>3-кезең: “Өлең-сөздің патшасы, сөз сарасы”</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2237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2741745754"/>
              </p:ext>
            </p:extLst>
          </p:nvPr>
        </p:nvGraphicFramePr>
        <p:xfrm>
          <a:off x="932118" y="2539730"/>
          <a:ext cx="4297805"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Лента лицом вверх 3"/>
          <p:cNvSpPr/>
          <p:nvPr/>
        </p:nvSpPr>
        <p:spPr>
          <a:xfrm>
            <a:off x="1895709" y="609600"/>
            <a:ext cx="6668428" cy="165342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chemeClr val="tx1"/>
                </a:solidFill>
                <a:latin typeface="Times New Roman" panose="02020603050405020304" pitchFamily="18" charset="0"/>
                <a:cs typeface="Times New Roman" panose="02020603050405020304" pitchFamily="18" charset="0"/>
              </a:rPr>
              <a:t>1-кезең</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316638" y="3282373"/>
            <a:ext cx="4297802" cy="1354941"/>
          </a:xfrm>
          <a:prstGeom prst="roundRect">
            <a:avLst>
              <a:gd name="adj" fmla="val 10000"/>
            </a:avLst>
          </a:pr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kk-KZ" sz="6000" dirty="0" smtClean="0">
                <a:solidFill>
                  <a:srgbClr val="FF0000"/>
                </a:solidFill>
                <a:latin typeface="Times New Roman" panose="02020603050405020304" pitchFamily="18" charset="0"/>
                <a:cs typeface="Times New Roman" panose="02020603050405020304" pitchFamily="18" charset="0"/>
              </a:rPr>
              <a:t>“Зымыран”</a:t>
            </a:r>
            <a:r>
              <a:rPr lang="kk-KZ" sz="6000" dirty="0" smtClean="0">
                <a:solidFill>
                  <a:srgbClr val="FF0000"/>
                </a:solidFill>
                <a:latin typeface="Times New Roman" panose="02020603050405020304" pitchFamily="18" charset="0"/>
                <a:cs typeface="Times New Roman" panose="02020603050405020304" pitchFamily="18" charset="0"/>
              </a:rPr>
              <a:t> </a:t>
            </a:r>
            <a:endParaRPr lang="ru-RU"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839040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chemeClr val="tx1"/>
                </a:solidFill>
                <a:latin typeface="Times New Roman" panose="02020603050405020304" pitchFamily="18" charset="0"/>
                <a:cs typeface="Times New Roman" panose="02020603050405020304" pitchFamily="18" charset="0"/>
              </a:rPr>
              <a:t>2</a:t>
            </a:r>
            <a:r>
              <a:rPr lang="kk-KZ" sz="4000" dirty="0" smtClean="0">
                <a:solidFill>
                  <a:schemeClr val="tx1"/>
                </a:solidFill>
                <a:latin typeface="Times New Roman" panose="02020603050405020304" pitchFamily="18" charset="0"/>
                <a:cs typeface="Times New Roman" panose="02020603050405020304" pitchFamily="18" charset="0"/>
              </a:rPr>
              <a:t>-кезең</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5" name="Содержимое 4"/>
          <p:cNvSpPr>
            <a:spLocks noGrp="1"/>
          </p:cNvSpPr>
          <p:nvPr>
            <p:ph idx="1"/>
          </p:nvPr>
        </p:nvSpPr>
        <p:spPr>
          <a:xfrm>
            <a:off x="2508067" y="2704012"/>
            <a:ext cx="6426299" cy="2631956"/>
          </a:xfrm>
          <a:prstGeom prst="roundRect">
            <a:avLst>
              <a:gd name="adj" fmla="val 10000"/>
            </a:avLst>
          </a:pr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None/>
            </a:pPr>
            <a:r>
              <a:rPr lang="kk-KZ" sz="6000" dirty="0" smtClean="0">
                <a:solidFill>
                  <a:srgbClr val="FF0000"/>
                </a:solidFill>
                <a:latin typeface="Times New Roman" panose="02020603050405020304" pitchFamily="18" charset="0"/>
                <a:cs typeface="Times New Roman" panose="02020603050405020304" pitchFamily="18" charset="0"/>
              </a:rPr>
              <a:t> “Тапқыр болсаң, тауып көр”</a:t>
            </a:r>
            <a:endParaRPr lang="ru-RU" sz="6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817" y="-1"/>
            <a:ext cx="6426300" cy="6662057"/>
          </a:xfrm>
        </p:spPr>
        <p:txBody>
          <a:bodyPr>
            <a:normAutofit fontScale="90000"/>
          </a:bodyPr>
          <a:lstStyle/>
          <a:p>
            <a:r>
              <a:rPr lang="ru-RU" dirty="0" smtClean="0"/>
              <a:t> </a:t>
            </a:r>
            <a:br>
              <a:rPr lang="ru-RU" dirty="0" smtClean="0"/>
            </a:br>
            <a:r>
              <a:rPr lang="ru-RU" sz="2200" dirty="0" err="1" smtClean="0">
                <a:solidFill>
                  <a:schemeClr val="tx1"/>
                </a:solidFill>
                <a:latin typeface="Times New Roman" pitchFamily="18" charset="0"/>
                <a:cs typeface="Times New Roman" pitchFamily="18" charset="0"/>
              </a:rPr>
              <a:t>Ғылым таппай</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мақтанба,</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Орын</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таппай</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баптанба</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Құмарланып </a:t>
            </a:r>
            <a:r>
              <a:rPr lang="ru-RU" sz="2200" b="1" dirty="0" err="1" smtClean="0">
                <a:solidFill>
                  <a:schemeClr val="tx1"/>
                </a:solidFill>
                <a:latin typeface="Times New Roman" pitchFamily="18" charset="0"/>
                <a:cs typeface="Times New Roman" pitchFamily="18" charset="0"/>
              </a:rPr>
              <a:t>шаттанба</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Ойнап</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босқа </a:t>
            </a:r>
            <a:r>
              <a:rPr lang="ru-RU" sz="2200" b="1" dirty="0" err="1" smtClean="0">
                <a:solidFill>
                  <a:schemeClr val="tx1"/>
                </a:solidFill>
                <a:latin typeface="Times New Roman" pitchFamily="18" charset="0"/>
                <a:cs typeface="Times New Roman" pitchFamily="18" charset="0"/>
              </a:rPr>
              <a:t>күлуге,</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Бес </a:t>
            </a:r>
            <a:r>
              <a:rPr lang="ru-RU" sz="2200" dirty="0" err="1" smtClean="0">
                <a:solidFill>
                  <a:schemeClr val="tx1"/>
                </a:solidFill>
                <a:latin typeface="Times New Roman" pitchFamily="18" charset="0"/>
                <a:cs typeface="Times New Roman" pitchFamily="18" charset="0"/>
              </a:rPr>
              <a:t>нәрседен қашық</a:t>
            </a:r>
            <a:r>
              <a:rPr lang="ru-RU" sz="2200" dirty="0" smtClean="0">
                <a:solidFill>
                  <a:schemeClr val="tx1"/>
                </a:solidFill>
                <a:latin typeface="Times New Roman" pitchFamily="18" charset="0"/>
                <a:cs typeface="Times New Roman" pitchFamily="18" charset="0"/>
              </a:rPr>
              <a:t> </a:t>
            </a:r>
            <a:r>
              <a:rPr lang="ru-RU" sz="2200" b="1" dirty="0" smtClean="0">
                <a:solidFill>
                  <a:schemeClr val="tx1"/>
                </a:solidFill>
                <a:latin typeface="Times New Roman" pitchFamily="18" charset="0"/>
                <a:cs typeface="Times New Roman" pitchFamily="18" charset="0"/>
              </a:rPr>
              <a:t>бол,</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Бес </a:t>
            </a:r>
            <a:r>
              <a:rPr lang="ru-RU" sz="2200" dirty="0" err="1" smtClean="0">
                <a:solidFill>
                  <a:schemeClr val="tx1"/>
                </a:solidFill>
                <a:latin typeface="Times New Roman" pitchFamily="18" charset="0"/>
                <a:cs typeface="Times New Roman" pitchFamily="18" charset="0"/>
              </a:rPr>
              <a:t>нәрседен асық</a:t>
            </a:r>
            <a:r>
              <a:rPr lang="ru-RU" sz="2200" dirty="0" smtClean="0">
                <a:solidFill>
                  <a:schemeClr val="tx1"/>
                </a:solidFill>
                <a:latin typeface="Times New Roman" pitchFamily="18" charset="0"/>
                <a:cs typeface="Times New Roman" pitchFamily="18" charset="0"/>
              </a:rPr>
              <a:t> </a:t>
            </a:r>
            <a:r>
              <a:rPr lang="ru-RU" sz="2200" b="1" dirty="0" smtClean="0">
                <a:solidFill>
                  <a:schemeClr val="tx1"/>
                </a:solidFill>
                <a:latin typeface="Times New Roman" pitchFamily="18" charset="0"/>
                <a:cs typeface="Times New Roman" pitchFamily="18" charset="0"/>
              </a:rPr>
              <a:t>бол,</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Адам </a:t>
            </a:r>
            <a:r>
              <a:rPr lang="ru-RU" sz="2200" dirty="0" err="1" smtClean="0">
                <a:solidFill>
                  <a:schemeClr val="tx1"/>
                </a:solidFill>
                <a:latin typeface="Times New Roman" pitchFamily="18" charset="0"/>
                <a:cs typeface="Times New Roman" pitchFamily="18" charset="0"/>
              </a:rPr>
              <a:t>болам</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десеңіз</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Тілеуің, өмірің </a:t>
            </a:r>
            <a:r>
              <a:rPr lang="ru-RU" sz="2200" b="1" dirty="0" err="1" smtClean="0">
                <a:solidFill>
                  <a:schemeClr val="tx1"/>
                </a:solidFill>
                <a:latin typeface="Times New Roman" pitchFamily="18" charset="0"/>
                <a:cs typeface="Times New Roman" pitchFamily="18" charset="0"/>
              </a:rPr>
              <a:t>алдыңда,</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Оған қайғы </a:t>
            </a:r>
            <a:r>
              <a:rPr lang="ru-RU" sz="2200" b="1" dirty="0" err="1" smtClean="0">
                <a:solidFill>
                  <a:schemeClr val="tx1"/>
                </a:solidFill>
                <a:latin typeface="Times New Roman" pitchFamily="18" charset="0"/>
                <a:cs typeface="Times New Roman" pitchFamily="18" charset="0"/>
              </a:rPr>
              <a:t>жесеңіз.</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Өсек, өтірік, </a:t>
            </a:r>
            <a:r>
              <a:rPr lang="ru-RU" sz="2200" b="1" dirty="0" err="1" smtClean="0">
                <a:solidFill>
                  <a:schemeClr val="tx1"/>
                </a:solidFill>
                <a:latin typeface="Times New Roman" pitchFamily="18" charset="0"/>
                <a:cs typeface="Times New Roman" pitchFamily="18" charset="0"/>
              </a:rPr>
              <a:t>мақтаншақ,</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Еріншек</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бекер</a:t>
            </a:r>
            <a:r>
              <a:rPr lang="ru-RU" sz="2200" dirty="0" smtClean="0">
                <a:solidFill>
                  <a:schemeClr val="tx1"/>
                </a:solidFill>
                <a:latin typeface="Times New Roman" pitchFamily="18" charset="0"/>
                <a:cs typeface="Times New Roman" pitchFamily="18" charset="0"/>
              </a:rPr>
              <a:t> мал </a:t>
            </a:r>
            <a:r>
              <a:rPr lang="ru-RU" sz="2200" b="1" dirty="0" err="1" smtClean="0">
                <a:solidFill>
                  <a:schemeClr val="tx1"/>
                </a:solidFill>
                <a:latin typeface="Times New Roman" pitchFamily="18" charset="0"/>
                <a:cs typeface="Times New Roman" pitchFamily="18" charset="0"/>
              </a:rPr>
              <a:t>шашпақ</a:t>
            </a:r>
            <a:r>
              <a:rPr lang="ru-RU" sz="2200" b="1" dirty="0" smtClean="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Бес </a:t>
            </a:r>
            <a:r>
              <a:rPr lang="ru-RU" sz="2200" dirty="0" err="1" smtClean="0">
                <a:solidFill>
                  <a:schemeClr val="tx1"/>
                </a:solidFill>
                <a:latin typeface="Times New Roman" pitchFamily="18" charset="0"/>
                <a:cs typeface="Times New Roman" pitchFamily="18" charset="0"/>
              </a:rPr>
              <a:t>дұшпаның</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білсеңіз</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Талап</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еңбек, терең </a:t>
            </a:r>
            <a:r>
              <a:rPr lang="ru-RU" sz="2200" b="1" dirty="0" smtClean="0">
                <a:solidFill>
                  <a:schemeClr val="tx1"/>
                </a:solidFill>
                <a:latin typeface="Times New Roman" pitchFamily="18" charset="0"/>
                <a:cs typeface="Times New Roman" pitchFamily="18" charset="0"/>
              </a:rPr>
              <a:t>ой,</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Қанағат, рақым, ойлап</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қой </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Бес </a:t>
            </a:r>
            <a:r>
              <a:rPr lang="ru-RU" sz="2200" dirty="0" err="1" smtClean="0">
                <a:solidFill>
                  <a:schemeClr val="tx1"/>
                </a:solidFill>
                <a:latin typeface="Times New Roman" pitchFamily="18" charset="0"/>
                <a:cs typeface="Times New Roman" pitchFamily="18" charset="0"/>
              </a:rPr>
              <a:t>асыл</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іс</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көрсеңіз</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Суытып</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көңіл </a:t>
            </a:r>
            <a:r>
              <a:rPr lang="ru-RU" sz="2200" b="1" dirty="0" err="1" smtClean="0">
                <a:solidFill>
                  <a:schemeClr val="tx1"/>
                </a:solidFill>
                <a:latin typeface="Times New Roman" pitchFamily="18" charset="0"/>
                <a:cs typeface="Times New Roman" pitchFamily="18" charset="0"/>
              </a:rPr>
              <a:t>тыйсаңыз.</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Оны </a:t>
            </a:r>
            <a:r>
              <a:rPr lang="ru-RU" sz="2200" dirty="0" err="1" smtClean="0">
                <a:solidFill>
                  <a:schemeClr val="tx1"/>
                </a:solidFill>
                <a:latin typeface="Times New Roman" pitchFamily="18" charset="0"/>
                <a:cs typeface="Times New Roman" pitchFamily="18" charset="0"/>
              </a:rPr>
              <a:t>ойға</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жисаңыз</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Ғалым болмай</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немене</a:t>
            </a:r>
            <a:r>
              <a:rPr lang="ru-RU" sz="2200" b="1"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Балалықты </a:t>
            </a:r>
            <a:r>
              <a:rPr lang="ru-RU" sz="2200" b="1" dirty="0" err="1" smtClean="0">
                <a:solidFill>
                  <a:schemeClr val="tx1"/>
                </a:solidFill>
                <a:latin typeface="Times New Roman" pitchFamily="18" charset="0"/>
                <a:cs typeface="Times New Roman" pitchFamily="18" charset="0"/>
              </a:rPr>
              <a:t>қисағыз?</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err="1" smtClean="0">
                <a:solidFill>
                  <a:schemeClr val="tx1"/>
                </a:solidFill>
                <a:latin typeface="Times New Roman" pitchFamily="18" charset="0"/>
                <a:cs typeface="Times New Roman" pitchFamily="18" charset="0"/>
              </a:rPr>
              <a:t>Болмасаң </a:t>
            </a:r>
            <a:r>
              <a:rPr lang="ru-RU" sz="2200" dirty="0" smtClean="0">
                <a:solidFill>
                  <a:schemeClr val="tx1"/>
                </a:solidFill>
                <a:latin typeface="Times New Roman" pitchFamily="18" charset="0"/>
                <a:cs typeface="Times New Roman" pitchFamily="18" charset="0"/>
              </a:rPr>
              <a:t>да </a:t>
            </a:r>
            <a:r>
              <a:rPr lang="ru-RU" sz="2200" dirty="0" err="1" smtClean="0">
                <a:solidFill>
                  <a:schemeClr val="tx1"/>
                </a:solidFill>
                <a:latin typeface="Times New Roman" pitchFamily="18" charset="0"/>
                <a:cs typeface="Times New Roman" pitchFamily="18" charset="0"/>
              </a:rPr>
              <a:t>ұқсап</a:t>
            </a:r>
            <a:r>
              <a:rPr lang="ru-RU" sz="2200"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бақ</a:t>
            </a:r>
            <a:r>
              <a:rPr lang="ru-RU" sz="2200" b="1" dirty="0" smtClean="0">
                <a:solidFill>
                  <a:schemeClr val="tx1"/>
                </a:solidFill>
                <a:latin typeface="Times New Roman" pitchFamily="18" charset="0"/>
                <a:cs typeface="Times New Roman" pitchFamily="18" charset="0"/>
              </a:rPr>
              <a:t>.</a:t>
            </a:r>
            <a:r>
              <a:rPr lang="ru-RU" dirty="0" smtClean="0"/>
              <a:t/>
            </a:r>
            <a:br>
              <a:rPr lang="ru-RU" dirty="0" smtClean="0"/>
            </a:br>
            <a:r>
              <a:rPr lang="ru-RU" dirty="0" smtClean="0"/>
              <a:t> </a:t>
            </a:r>
            <a:br>
              <a:rPr lang="ru-RU"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chemeClr val="tx1"/>
                </a:solidFill>
                <a:latin typeface="Times New Roman" panose="02020603050405020304" pitchFamily="18" charset="0"/>
                <a:cs typeface="Times New Roman" panose="02020603050405020304" pitchFamily="18" charset="0"/>
              </a:rPr>
              <a:t>3</a:t>
            </a:r>
            <a:r>
              <a:rPr lang="kk-KZ" sz="4000" dirty="0" smtClean="0">
                <a:solidFill>
                  <a:schemeClr val="tx1"/>
                </a:solidFill>
                <a:latin typeface="Times New Roman" panose="02020603050405020304" pitchFamily="18" charset="0"/>
                <a:cs typeface="Times New Roman" panose="02020603050405020304" pitchFamily="18" charset="0"/>
              </a:rPr>
              <a:t>-кезең</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5" name="Содержимое 4"/>
          <p:cNvSpPr>
            <a:spLocks noGrp="1"/>
          </p:cNvSpPr>
          <p:nvPr>
            <p:ph idx="1"/>
          </p:nvPr>
        </p:nvSpPr>
        <p:spPr>
          <a:xfrm>
            <a:off x="2508067" y="2704012"/>
            <a:ext cx="6426299" cy="2631956"/>
          </a:xfrm>
          <a:prstGeom prst="roundRect">
            <a:avLst>
              <a:gd name="adj" fmla="val 10000"/>
            </a:avLst>
          </a:pr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fontScale="92500" lnSpcReduction="10000"/>
          </a:bodyPr>
          <a:lstStyle/>
          <a:p>
            <a:pPr algn="ctr">
              <a:buNone/>
            </a:pPr>
            <a:r>
              <a:rPr lang="kk-KZ" sz="6000" dirty="0" smtClean="0">
                <a:solidFill>
                  <a:srgbClr val="FF0000"/>
                </a:solidFill>
                <a:latin typeface="Times New Roman" panose="02020603050405020304" pitchFamily="18" charset="0"/>
                <a:cs typeface="Times New Roman" panose="02020603050405020304" pitchFamily="18" charset="0"/>
              </a:rPr>
              <a:t>“Өлең-сөздің патшасы, сөз сарасы”</a:t>
            </a:r>
            <a:endParaRPr lang="ru-RU" sz="6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1257252019_0lik.ru_bb70c593ff0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Прямоугольник 4"/>
          <p:cNvSpPr/>
          <p:nvPr/>
        </p:nvSpPr>
        <p:spPr>
          <a:xfrm>
            <a:off x="2063552" y="1124744"/>
            <a:ext cx="9217024" cy="3194486"/>
          </a:xfrm>
          <a:prstGeom prst="rect">
            <a:avLst/>
          </a:prstGeom>
        </p:spPr>
        <p:txBody>
          <a:bodyPr wrap="square">
            <a:prstTxWarp prst="textWave2">
              <a:avLst/>
            </a:prstTxWarp>
            <a:spAutoFit/>
          </a:bodyPr>
          <a:lstStyle/>
          <a:p>
            <a:r>
              <a:rPr lang="kk-KZ" sz="5400" b="1" dirty="0" smtClean="0">
                <a:solidFill>
                  <a:srgbClr val="FF0000"/>
                </a:solidFill>
                <a:latin typeface="Times New Roman" pitchFamily="18" charset="0"/>
                <a:cs typeface="Times New Roman" pitchFamily="18" charset="0"/>
              </a:rPr>
              <a:t>Назарларыңызға </a:t>
            </a:r>
          </a:p>
          <a:p>
            <a:pPr algn="ctr"/>
            <a:r>
              <a:rPr lang="kk-KZ" sz="5400" b="1" dirty="0" smtClean="0">
                <a:solidFill>
                  <a:srgbClr val="FF0000"/>
                </a:solidFill>
                <a:latin typeface="Times New Roman" pitchFamily="18" charset="0"/>
                <a:cs typeface="Times New Roman" pitchFamily="18" charset="0"/>
              </a:rPr>
              <a:t>рахмет!</a:t>
            </a:r>
            <a:endParaRPr lang="ru-RU" sz="5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652</TotalTime>
  <Words>54</Words>
  <Application>Microsoft Office PowerPoint</Application>
  <PresentationFormat>Произвольный</PresentationFormat>
  <Paragraphs>15</Paragraphs>
  <Slides>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1" baseType="lpstr">
      <vt:lpstr>Грань</vt:lpstr>
      <vt:lpstr>Пакет</vt:lpstr>
      <vt:lpstr>“Өлең – сөздің патшасы,  сөз  сарасы”  Мәнерлеп оқу сайысы</vt:lpstr>
      <vt:lpstr>Слайд 2</vt:lpstr>
      <vt:lpstr>Слайд 3</vt:lpstr>
      <vt:lpstr> Сайыс кезеңдері: </vt:lpstr>
      <vt:lpstr>Слайд 5</vt:lpstr>
      <vt:lpstr>2-кезең</vt:lpstr>
      <vt:lpstr>  Ғылым таппай мақтанба, Орын таппай баптанба, Құмарланып шаттанба. Ойнап босқа күлуге, Бес нәрседен қашық бол, Бес нәрседен асық бол, Адам болам десеңіз. Тілеуің, өмірің алдыңда, Оған қайғы жесеңіз. Өсек, өтірік, мақтаншақ, Еріншек, бекер мал шашпақ - Бес дұшпаның білсеңіз. Талап, еңбек, терең ой, Қанағат, рақым, ойлап қой - Бес асыл іс, көрсеңіз. Суытып көңіл тыйсаңыз. Оны ойға жисаңыз. Ғалым болмай немене, Балалықты қисағыз? Болмасаң да ұқсап бақ.   </vt:lpstr>
      <vt:lpstr>3-кезең</vt:lpstr>
      <vt:lpstr>Слайд 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Сыни тұрғыдан ойлауға үйрету Сыни тұрғыдан ойлау  «ойлау туралы ойлану»ә</dc:title>
  <dc:creator>user</dc:creator>
  <cp:lastModifiedBy>ac</cp:lastModifiedBy>
  <cp:revision>58</cp:revision>
  <dcterms:created xsi:type="dcterms:W3CDTF">2013-09-15T08:38:40Z</dcterms:created>
  <dcterms:modified xsi:type="dcterms:W3CDTF">2017-12-05T09:57:44Z</dcterms:modified>
</cp:coreProperties>
</file>